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6"/>
  </p:notesMasterIdLst>
  <p:handoutMasterIdLst>
    <p:handoutMasterId r:id="rId7"/>
  </p:handoutMasterIdLst>
  <p:sldIdLst>
    <p:sldId id="256" r:id="rId5"/>
  </p:sldIdLst>
  <p:sldSz cx="12192000" cy="16256000"/>
  <p:notesSz cx="6645275" cy="97774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宮澤　明日香" initials="宮澤　明日香" lastIdx="1" clrIdx="0">
    <p:extLst>
      <p:ext uri="{19B8F6BF-5375-455C-9EA6-DF929625EA0E}">
        <p15:presenceInfo xmlns:p15="http://schemas.microsoft.com/office/powerpoint/2012/main" userId="S-1-5-21-161959346-1900351369-444732941-1605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0A47"/>
    <a:srgbClr val="A00273"/>
    <a:srgbClr val="C202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74" autoAdjust="0"/>
    <p:restoredTop sz="94660"/>
  </p:normalViewPr>
  <p:slideViewPr>
    <p:cSldViewPr snapToGrid="0">
      <p:cViewPr varScale="1">
        <p:scale>
          <a:sx n="52" d="100"/>
          <a:sy n="52" d="100"/>
        </p:scale>
        <p:origin x="3066"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879620" cy="490569"/>
          </a:xfrm>
          <a:prstGeom prst="rect">
            <a:avLst/>
          </a:prstGeom>
        </p:spPr>
        <p:txBody>
          <a:bodyPr vert="horz" lIns="89720" tIns="44860" rIns="89720" bIns="4486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764119" y="1"/>
            <a:ext cx="2879620" cy="490569"/>
          </a:xfrm>
          <a:prstGeom prst="rect">
            <a:avLst/>
          </a:prstGeom>
        </p:spPr>
        <p:txBody>
          <a:bodyPr vert="horz" lIns="89720" tIns="44860" rIns="89720" bIns="44860" rtlCol="0"/>
          <a:lstStyle>
            <a:lvl1pPr algn="r">
              <a:defRPr sz="1200"/>
            </a:lvl1pPr>
          </a:lstStyle>
          <a:p>
            <a:fld id="{ECAEE263-D365-49CF-8E52-7626AA4A5185}" type="datetimeFigureOut">
              <a:rPr kumimoji="1" lang="ja-JP" altLang="en-US" smtClean="0"/>
              <a:t>2022/2/1</a:t>
            </a:fld>
            <a:endParaRPr kumimoji="1" lang="ja-JP" altLang="en-US"/>
          </a:p>
        </p:txBody>
      </p:sp>
      <p:sp>
        <p:nvSpPr>
          <p:cNvPr id="4" name="フッター プレースホルダー 3"/>
          <p:cNvSpPr>
            <a:spLocks noGrp="1"/>
          </p:cNvSpPr>
          <p:nvPr>
            <p:ph type="ftr" sz="quarter" idx="2"/>
          </p:nvPr>
        </p:nvSpPr>
        <p:spPr>
          <a:xfrm>
            <a:off x="0" y="9286847"/>
            <a:ext cx="2879620" cy="490568"/>
          </a:xfrm>
          <a:prstGeom prst="rect">
            <a:avLst/>
          </a:prstGeom>
        </p:spPr>
        <p:txBody>
          <a:bodyPr vert="horz" lIns="89720" tIns="44860" rIns="89720" bIns="4486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764119" y="9286847"/>
            <a:ext cx="2879620" cy="490568"/>
          </a:xfrm>
          <a:prstGeom prst="rect">
            <a:avLst/>
          </a:prstGeom>
        </p:spPr>
        <p:txBody>
          <a:bodyPr vert="horz" lIns="89720" tIns="44860" rIns="89720" bIns="44860" rtlCol="0" anchor="b"/>
          <a:lstStyle>
            <a:lvl1pPr algn="r">
              <a:defRPr sz="1200"/>
            </a:lvl1pPr>
          </a:lstStyle>
          <a:p>
            <a:fld id="{53E23A97-F2F3-43AD-BADB-38951FBC8102}" type="slidenum">
              <a:rPr kumimoji="1" lang="ja-JP" altLang="en-US" smtClean="0"/>
              <a:t>‹#›</a:t>
            </a:fld>
            <a:endParaRPr kumimoji="1" lang="ja-JP" altLang="en-US"/>
          </a:p>
        </p:txBody>
      </p:sp>
    </p:spTree>
    <p:extLst>
      <p:ext uri="{BB962C8B-B14F-4D97-AF65-F5344CB8AC3E}">
        <p14:creationId xmlns:p14="http://schemas.microsoft.com/office/powerpoint/2010/main" val="5766316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879620" cy="490569"/>
          </a:xfrm>
          <a:prstGeom prst="rect">
            <a:avLst/>
          </a:prstGeom>
        </p:spPr>
        <p:txBody>
          <a:bodyPr vert="horz" lIns="89720" tIns="44860" rIns="89720" bIns="44860"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4119" y="1"/>
            <a:ext cx="2879620" cy="490569"/>
          </a:xfrm>
          <a:prstGeom prst="rect">
            <a:avLst/>
          </a:prstGeom>
        </p:spPr>
        <p:txBody>
          <a:bodyPr vert="horz" lIns="89720" tIns="44860" rIns="89720" bIns="44860" rtlCol="0"/>
          <a:lstStyle>
            <a:lvl1pPr algn="r">
              <a:defRPr sz="1200"/>
            </a:lvl1pPr>
          </a:lstStyle>
          <a:p>
            <a:fld id="{CA690FB0-CF23-43E9-872D-DBD618EDC838}" type="datetimeFigureOut">
              <a:rPr kumimoji="1" lang="ja-JP" altLang="en-US" smtClean="0"/>
              <a:t>2022/2/1</a:t>
            </a:fld>
            <a:endParaRPr kumimoji="1" lang="ja-JP" altLang="en-US"/>
          </a:p>
        </p:txBody>
      </p:sp>
      <p:sp>
        <p:nvSpPr>
          <p:cNvPr id="4" name="スライド イメージ プレースホルダー 3"/>
          <p:cNvSpPr>
            <a:spLocks noGrp="1" noRot="1" noChangeAspect="1"/>
          </p:cNvSpPr>
          <p:nvPr>
            <p:ph type="sldImg" idx="2"/>
          </p:nvPr>
        </p:nvSpPr>
        <p:spPr>
          <a:xfrm>
            <a:off x="2085975" y="1220788"/>
            <a:ext cx="2473325" cy="3300412"/>
          </a:xfrm>
          <a:prstGeom prst="rect">
            <a:avLst/>
          </a:prstGeom>
          <a:noFill/>
          <a:ln w="12700">
            <a:solidFill>
              <a:prstClr val="black"/>
            </a:solidFill>
          </a:ln>
        </p:spPr>
        <p:txBody>
          <a:bodyPr vert="horz" lIns="89720" tIns="44860" rIns="89720" bIns="44860" rtlCol="0" anchor="ctr"/>
          <a:lstStyle/>
          <a:p>
            <a:endParaRPr lang="ja-JP" altLang="en-US"/>
          </a:p>
        </p:txBody>
      </p:sp>
      <p:sp>
        <p:nvSpPr>
          <p:cNvPr id="5" name="ノート プレースホルダー 4"/>
          <p:cNvSpPr>
            <a:spLocks noGrp="1"/>
          </p:cNvSpPr>
          <p:nvPr>
            <p:ph type="body" sz="quarter" idx="3"/>
          </p:nvPr>
        </p:nvSpPr>
        <p:spPr>
          <a:xfrm>
            <a:off x="664528" y="4705381"/>
            <a:ext cx="5316220" cy="3849856"/>
          </a:xfrm>
          <a:prstGeom prst="rect">
            <a:avLst/>
          </a:prstGeom>
        </p:spPr>
        <p:txBody>
          <a:bodyPr vert="horz" lIns="89720" tIns="44860" rIns="89720" bIns="4486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286847"/>
            <a:ext cx="2879620" cy="490568"/>
          </a:xfrm>
          <a:prstGeom prst="rect">
            <a:avLst/>
          </a:prstGeom>
        </p:spPr>
        <p:txBody>
          <a:bodyPr vert="horz" lIns="89720" tIns="44860" rIns="89720" bIns="4486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4119" y="9286847"/>
            <a:ext cx="2879620" cy="490568"/>
          </a:xfrm>
          <a:prstGeom prst="rect">
            <a:avLst/>
          </a:prstGeom>
        </p:spPr>
        <p:txBody>
          <a:bodyPr vert="horz" lIns="89720" tIns="44860" rIns="89720" bIns="44860" rtlCol="0" anchor="b"/>
          <a:lstStyle>
            <a:lvl1pPr algn="r">
              <a:defRPr sz="1200"/>
            </a:lvl1pPr>
          </a:lstStyle>
          <a:p>
            <a:fld id="{471C4645-BD4D-4582-8A84-9AA97F071E58}" type="slidenum">
              <a:rPr kumimoji="1" lang="ja-JP" altLang="en-US" smtClean="0"/>
              <a:t>‹#›</a:t>
            </a:fld>
            <a:endParaRPr kumimoji="1" lang="ja-JP" altLang="en-US"/>
          </a:p>
        </p:txBody>
      </p:sp>
    </p:spTree>
    <p:extLst>
      <p:ext uri="{BB962C8B-B14F-4D97-AF65-F5344CB8AC3E}">
        <p14:creationId xmlns:p14="http://schemas.microsoft.com/office/powerpoint/2010/main" val="35185367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85975" y="1220788"/>
            <a:ext cx="2473325" cy="3300412"/>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471C4645-BD4D-4582-8A84-9AA97F071E58}" type="slidenum">
              <a:rPr kumimoji="1" lang="ja-JP" altLang="en-US" smtClean="0"/>
              <a:t>1</a:t>
            </a:fld>
            <a:endParaRPr kumimoji="1" lang="ja-JP" altLang="en-US"/>
          </a:p>
        </p:txBody>
      </p:sp>
    </p:spTree>
    <p:extLst>
      <p:ext uri="{BB962C8B-B14F-4D97-AF65-F5344CB8AC3E}">
        <p14:creationId xmlns:p14="http://schemas.microsoft.com/office/powerpoint/2010/main" val="26233345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8A52232-3A6E-4892-A4A7-684250AE8DAE}" type="datetimeFigureOut">
              <a:rPr kumimoji="1" lang="ja-JP" altLang="en-US" smtClean="0"/>
              <a:t>2022/2/1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FD9A70-F204-4EBD-AF2C-34733416B2EC}" type="slidenum">
              <a:rPr kumimoji="1" lang="ja-JP" altLang="en-US" smtClean="0"/>
              <a:t>‹#›</a:t>
            </a:fld>
            <a:endParaRPr kumimoji="1" lang="ja-JP" altLang="en-US"/>
          </a:p>
        </p:txBody>
      </p:sp>
    </p:spTree>
    <p:extLst>
      <p:ext uri="{BB962C8B-B14F-4D97-AF65-F5344CB8AC3E}">
        <p14:creationId xmlns:p14="http://schemas.microsoft.com/office/powerpoint/2010/main" val="2361208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8A52232-3A6E-4892-A4A7-684250AE8DAE}" type="datetimeFigureOut">
              <a:rPr kumimoji="1" lang="ja-JP" altLang="en-US" smtClean="0"/>
              <a:t>2022/2/1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FD9A70-F204-4EBD-AF2C-34733416B2EC}" type="slidenum">
              <a:rPr kumimoji="1" lang="ja-JP" altLang="en-US" smtClean="0"/>
              <a:t>‹#›</a:t>
            </a:fld>
            <a:endParaRPr kumimoji="1" lang="ja-JP" altLang="en-US"/>
          </a:p>
        </p:txBody>
      </p:sp>
    </p:spTree>
    <p:extLst>
      <p:ext uri="{BB962C8B-B14F-4D97-AF65-F5344CB8AC3E}">
        <p14:creationId xmlns:p14="http://schemas.microsoft.com/office/powerpoint/2010/main" val="1050165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8A52232-3A6E-4892-A4A7-684250AE8DAE}" type="datetimeFigureOut">
              <a:rPr kumimoji="1" lang="ja-JP" altLang="en-US" smtClean="0"/>
              <a:t>2022/2/1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FD9A70-F204-4EBD-AF2C-34733416B2EC}" type="slidenum">
              <a:rPr kumimoji="1" lang="ja-JP" altLang="en-US" smtClean="0"/>
              <a:t>‹#›</a:t>
            </a:fld>
            <a:endParaRPr kumimoji="1" lang="ja-JP" altLang="en-US"/>
          </a:p>
        </p:txBody>
      </p:sp>
    </p:spTree>
    <p:extLst>
      <p:ext uri="{BB962C8B-B14F-4D97-AF65-F5344CB8AC3E}">
        <p14:creationId xmlns:p14="http://schemas.microsoft.com/office/powerpoint/2010/main" val="303743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8A52232-3A6E-4892-A4A7-684250AE8DAE}" type="datetimeFigureOut">
              <a:rPr kumimoji="1" lang="ja-JP" altLang="en-US" smtClean="0"/>
              <a:t>2022/2/1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FD9A70-F204-4EBD-AF2C-34733416B2EC}" type="slidenum">
              <a:rPr kumimoji="1" lang="ja-JP" altLang="en-US" smtClean="0"/>
              <a:t>‹#›</a:t>
            </a:fld>
            <a:endParaRPr kumimoji="1" lang="ja-JP" altLang="en-US"/>
          </a:p>
        </p:txBody>
      </p:sp>
    </p:spTree>
    <p:extLst>
      <p:ext uri="{BB962C8B-B14F-4D97-AF65-F5344CB8AC3E}">
        <p14:creationId xmlns:p14="http://schemas.microsoft.com/office/powerpoint/2010/main" val="100887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8A52232-3A6E-4892-A4A7-684250AE8DAE}" type="datetimeFigureOut">
              <a:rPr kumimoji="1" lang="ja-JP" altLang="en-US" smtClean="0"/>
              <a:t>2022/2/1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FD9A70-F204-4EBD-AF2C-34733416B2EC}" type="slidenum">
              <a:rPr kumimoji="1" lang="ja-JP" altLang="en-US" smtClean="0"/>
              <a:t>‹#›</a:t>
            </a:fld>
            <a:endParaRPr kumimoji="1" lang="ja-JP" altLang="en-US"/>
          </a:p>
        </p:txBody>
      </p:sp>
    </p:spTree>
    <p:extLst>
      <p:ext uri="{BB962C8B-B14F-4D97-AF65-F5344CB8AC3E}">
        <p14:creationId xmlns:p14="http://schemas.microsoft.com/office/powerpoint/2010/main" val="1317685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8A52232-3A6E-4892-A4A7-684250AE8DAE}" type="datetimeFigureOut">
              <a:rPr kumimoji="1" lang="ja-JP" altLang="en-US" smtClean="0"/>
              <a:t>2022/2/1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FD9A70-F204-4EBD-AF2C-34733416B2EC}" type="slidenum">
              <a:rPr kumimoji="1" lang="ja-JP" altLang="en-US" smtClean="0"/>
              <a:t>‹#›</a:t>
            </a:fld>
            <a:endParaRPr kumimoji="1" lang="ja-JP" altLang="en-US"/>
          </a:p>
        </p:txBody>
      </p:sp>
    </p:spTree>
    <p:extLst>
      <p:ext uri="{BB962C8B-B14F-4D97-AF65-F5344CB8AC3E}">
        <p14:creationId xmlns:p14="http://schemas.microsoft.com/office/powerpoint/2010/main" val="1429486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4" name="Content Placeholder 3"/>
          <p:cNvSpPr>
            <a:spLocks noGrp="1"/>
          </p:cNvSpPr>
          <p:nvPr>
            <p:ph sz="half" idx="2"/>
          </p:nvPr>
        </p:nvSpPr>
        <p:spPr>
          <a:xfrm>
            <a:off x="839789" y="5937956"/>
            <a:ext cx="5157787"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6" name="Content Placeholder 5"/>
          <p:cNvSpPr>
            <a:spLocks noGrp="1"/>
          </p:cNvSpPr>
          <p:nvPr>
            <p:ph sz="quarter" idx="4"/>
          </p:nvPr>
        </p:nvSpPr>
        <p:spPr>
          <a:xfrm>
            <a:off x="6172201" y="5937956"/>
            <a:ext cx="5183188"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8A52232-3A6E-4892-A4A7-684250AE8DAE}" type="datetimeFigureOut">
              <a:rPr kumimoji="1" lang="ja-JP" altLang="en-US" smtClean="0"/>
              <a:t>2022/2/1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6FD9A70-F204-4EBD-AF2C-34733416B2EC}" type="slidenum">
              <a:rPr kumimoji="1" lang="ja-JP" altLang="en-US" smtClean="0"/>
              <a:t>‹#›</a:t>
            </a:fld>
            <a:endParaRPr kumimoji="1" lang="ja-JP" altLang="en-US"/>
          </a:p>
        </p:txBody>
      </p:sp>
    </p:spTree>
    <p:extLst>
      <p:ext uri="{BB962C8B-B14F-4D97-AF65-F5344CB8AC3E}">
        <p14:creationId xmlns:p14="http://schemas.microsoft.com/office/powerpoint/2010/main" val="2340440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8A52232-3A6E-4892-A4A7-684250AE8DAE}" type="datetimeFigureOut">
              <a:rPr kumimoji="1" lang="ja-JP" altLang="en-US" smtClean="0"/>
              <a:t>2022/2/1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6FD9A70-F204-4EBD-AF2C-34733416B2EC}" type="slidenum">
              <a:rPr kumimoji="1" lang="ja-JP" altLang="en-US" smtClean="0"/>
              <a:t>‹#›</a:t>
            </a:fld>
            <a:endParaRPr kumimoji="1" lang="ja-JP" altLang="en-US"/>
          </a:p>
        </p:txBody>
      </p:sp>
    </p:spTree>
    <p:extLst>
      <p:ext uri="{BB962C8B-B14F-4D97-AF65-F5344CB8AC3E}">
        <p14:creationId xmlns:p14="http://schemas.microsoft.com/office/powerpoint/2010/main" val="1603410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A52232-3A6E-4892-A4A7-684250AE8DAE}" type="datetimeFigureOut">
              <a:rPr kumimoji="1" lang="ja-JP" altLang="en-US" smtClean="0"/>
              <a:t>2022/2/1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6FD9A70-F204-4EBD-AF2C-34733416B2EC}" type="slidenum">
              <a:rPr kumimoji="1" lang="ja-JP" altLang="en-US" smtClean="0"/>
              <a:t>‹#›</a:t>
            </a:fld>
            <a:endParaRPr kumimoji="1" lang="ja-JP" altLang="en-US"/>
          </a:p>
        </p:txBody>
      </p:sp>
    </p:spTree>
    <p:extLst>
      <p:ext uri="{BB962C8B-B14F-4D97-AF65-F5344CB8AC3E}">
        <p14:creationId xmlns:p14="http://schemas.microsoft.com/office/powerpoint/2010/main" val="798143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8A52232-3A6E-4892-A4A7-684250AE8DAE}" type="datetimeFigureOut">
              <a:rPr kumimoji="1" lang="ja-JP" altLang="en-US" smtClean="0"/>
              <a:t>2022/2/1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FD9A70-F204-4EBD-AF2C-34733416B2EC}" type="slidenum">
              <a:rPr kumimoji="1" lang="ja-JP" altLang="en-US" smtClean="0"/>
              <a:t>‹#›</a:t>
            </a:fld>
            <a:endParaRPr kumimoji="1" lang="ja-JP" altLang="en-US"/>
          </a:p>
        </p:txBody>
      </p:sp>
    </p:spTree>
    <p:extLst>
      <p:ext uri="{BB962C8B-B14F-4D97-AF65-F5344CB8AC3E}">
        <p14:creationId xmlns:p14="http://schemas.microsoft.com/office/powerpoint/2010/main" val="81530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ja-JP" altLang="en-US"/>
              <a:t>図を追加</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8A52232-3A6E-4892-A4A7-684250AE8DAE}" type="datetimeFigureOut">
              <a:rPr kumimoji="1" lang="ja-JP" altLang="en-US" smtClean="0"/>
              <a:t>2022/2/1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FD9A70-F204-4EBD-AF2C-34733416B2EC}" type="slidenum">
              <a:rPr kumimoji="1" lang="ja-JP" altLang="en-US" smtClean="0"/>
              <a:t>‹#›</a:t>
            </a:fld>
            <a:endParaRPr kumimoji="1" lang="ja-JP" altLang="en-US"/>
          </a:p>
        </p:txBody>
      </p:sp>
    </p:spTree>
    <p:extLst>
      <p:ext uri="{BB962C8B-B14F-4D97-AF65-F5344CB8AC3E}">
        <p14:creationId xmlns:p14="http://schemas.microsoft.com/office/powerpoint/2010/main" val="2392889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68A52232-3A6E-4892-A4A7-684250AE8DAE}" type="datetimeFigureOut">
              <a:rPr kumimoji="1" lang="ja-JP" altLang="en-US" smtClean="0"/>
              <a:t>2022/2/1</a:t>
            </a:fld>
            <a:endParaRPr kumimoji="1" lang="ja-JP" altLang="en-US"/>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B6FD9A70-F204-4EBD-AF2C-34733416B2EC}" type="slidenum">
              <a:rPr kumimoji="1" lang="ja-JP" altLang="en-US" smtClean="0"/>
              <a:t>‹#›</a:t>
            </a:fld>
            <a:endParaRPr kumimoji="1" lang="ja-JP" altLang="en-US"/>
          </a:p>
        </p:txBody>
      </p:sp>
    </p:spTree>
    <p:extLst>
      <p:ext uri="{BB962C8B-B14F-4D97-AF65-F5344CB8AC3E}">
        <p14:creationId xmlns:p14="http://schemas.microsoft.com/office/powerpoint/2010/main" val="35218770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kumimoji="1"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kumimoji="1"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kumimoji="1"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kumimoji="1"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en-US"/>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p:cNvPicPr>
            <a:picLocks noChangeAspect="1"/>
          </p:cNvPicPr>
          <p:nvPr/>
        </p:nvPicPr>
        <p:blipFill>
          <a:blip r:embed="rId3"/>
          <a:stretch>
            <a:fillRect/>
          </a:stretch>
        </p:blipFill>
        <p:spPr>
          <a:xfrm>
            <a:off x="350041" y="12110522"/>
            <a:ext cx="11565114" cy="4005419"/>
          </a:xfrm>
          <a:prstGeom prst="rect">
            <a:avLst/>
          </a:prstGeom>
        </p:spPr>
      </p:pic>
      <p:sp>
        <p:nvSpPr>
          <p:cNvPr id="59" name="角丸四角形 58"/>
          <p:cNvSpPr/>
          <p:nvPr/>
        </p:nvSpPr>
        <p:spPr>
          <a:xfrm>
            <a:off x="711199" y="1163221"/>
            <a:ext cx="10735733" cy="908945"/>
          </a:xfrm>
          <a:prstGeom prst="roundRect">
            <a:avLst>
              <a:gd name="adj" fmla="val 11756"/>
            </a:avLst>
          </a:prstGeom>
          <a:solidFill>
            <a:schemeClr val="accent1">
              <a:lumMod val="20000"/>
              <a:lumOff val="80000"/>
            </a:schemeClr>
          </a:solid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chemeClr val="tx1"/>
                </a:solidFill>
                <a:latin typeface="BIZ UDPゴシック" panose="020B0400000000000000" pitchFamily="50" charset="-128"/>
                <a:ea typeface="BIZ UDPゴシック" panose="020B0400000000000000" pitchFamily="50" charset="-128"/>
              </a:rPr>
              <a:t>新型コロナウイルス感染症と診断された後の流れ</a:t>
            </a:r>
            <a:br>
              <a:rPr lang="ja-JP" altLang="en-US" sz="2800" b="1" dirty="0">
                <a:solidFill>
                  <a:schemeClr val="tx1"/>
                </a:solidFill>
                <a:latin typeface="BIZ UDPゴシック" panose="020B0400000000000000" pitchFamily="50" charset="-128"/>
                <a:ea typeface="BIZ UDPゴシック" panose="020B0400000000000000" pitchFamily="50" charset="-128"/>
              </a:rPr>
            </a:br>
            <a:r>
              <a:rPr lang="ja-JP" altLang="en-US" sz="2800" b="1" dirty="0">
                <a:solidFill>
                  <a:schemeClr val="tx1"/>
                </a:solidFill>
                <a:latin typeface="BIZ UDPゴシック" panose="020B0400000000000000" pitchFamily="50" charset="-128"/>
                <a:ea typeface="BIZ UDPゴシック" panose="020B0400000000000000" pitchFamily="50" charset="-128"/>
              </a:rPr>
              <a:t>～保健所からの連絡や療養についてフローチャート～</a:t>
            </a:r>
          </a:p>
        </p:txBody>
      </p:sp>
      <p:pic>
        <p:nvPicPr>
          <p:cNvPr id="20" name="図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8850" y="395885"/>
            <a:ext cx="2015067" cy="673127"/>
          </a:xfrm>
          <a:prstGeom prst="rect">
            <a:avLst/>
          </a:prstGeom>
        </p:spPr>
      </p:pic>
      <p:graphicFrame>
        <p:nvGraphicFramePr>
          <p:cNvPr id="131" name="表 130"/>
          <p:cNvGraphicFramePr>
            <a:graphicFrameLocks noGrp="1"/>
          </p:cNvGraphicFramePr>
          <p:nvPr>
            <p:extLst>
              <p:ext uri="{D42A27DB-BD31-4B8C-83A1-F6EECF244321}">
                <p14:modId xmlns:p14="http://schemas.microsoft.com/office/powerpoint/2010/main" val="3616082673"/>
              </p:ext>
            </p:extLst>
          </p:nvPr>
        </p:nvGraphicFramePr>
        <p:xfrm>
          <a:off x="788849" y="2174906"/>
          <a:ext cx="10584001" cy="9812082"/>
        </p:xfrm>
        <a:graphic>
          <a:graphicData uri="http://schemas.openxmlformats.org/drawingml/2006/table">
            <a:tbl>
              <a:tblPr firstRow="1" bandRow="1">
                <a:tableStyleId>{5C22544A-7EE6-4342-B048-85BDC9FD1C3A}</a:tableStyleId>
              </a:tblPr>
              <a:tblGrid>
                <a:gridCol w="1054465">
                  <a:extLst>
                    <a:ext uri="{9D8B030D-6E8A-4147-A177-3AD203B41FA5}">
                      <a16:colId xmlns:a16="http://schemas.microsoft.com/office/drawing/2014/main" val="3595829875"/>
                    </a:ext>
                  </a:extLst>
                </a:gridCol>
                <a:gridCol w="5460253">
                  <a:extLst>
                    <a:ext uri="{9D8B030D-6E8A-4147-A177-3AD203B41FA5}">
                      <a16:colId xmlns:a16="http://schemas.microsoft.com/office/drawing/2014/main" val="690695459"/>
                    </a:ext>
                  </a:extLst>
                </a:gridCol>
                <a:gridCol w="4069283">
                  <a:extLst>
                    <a:ext uri="{9D8B030D-6E8A-4147-A177-3AD203B41FA5}">
                      <a16:colId xmlns:a16="http://schemas.microsoft.com/office/drawing/2014/main" val="1138595952"/>
                    </a:ext>
                  </a:extLst>
                </a:gridCol>
              </a:tblGrid>
              <a:tr h="593840">
                <a:tc>
                  <a:txBody>
                    <a:bodyPr/>
                    <a:lstStyle/>
                    <a:p>
                      <a:pPr algn="ctr"/>
                      <a:r>
                        <a:rPr kumimoji="1" lang="ja-JP" altLang="en-US" sz="1600" dirty="0">
                          <a:latin typeface="BIZ UDPゴシック" panose="020B0400000000000000" pitchFamily="50" charset="-128"/>
                          <a:ea typeface="BIZ UDPゴシック" panose="020B0400000000000000" pitchFamily="50" charset="-128"/>
                        </a:rPr>
                        <a:t>年齢</a:t>
                      </a:r>
                    </a:p>
                  </a:txBody>
                  <a:tcPr marL="63305" marR="63305" marT="31652" marB="31652" anchor="ctr"/>
                </a:tc>
                <a:tc>
                  <a:txBody>
                    <a:bodyPr/>
                    <a:lstStyle/>
                    <a:p>
                      <a:pPr algn="ctr"/>
                      <a:r>
                        <a:rPr lang="en-US" altLang="ja-JP" sz="2400" dirty="0">
                          <a:latin typeface="BIZ UDPゴシック" panose="020B0400000000000000" pitchFamily="50" charset="-128"/>
                          <a:ea typeface="BIZ UDPゴシック" panose="020B0400000000000000" pitchFamily="50" charset="-128"/>
                        </a:rPr>
                        <a:t>39</a:t>
                      </a:r>
                      <a:r>
                        <a:rPr lang="ja-JP" altLang="en-US" sz="2400" dirty="0">
                          <a:latin typeface="BIZ UDPゴシック" panose="020B0400000000000000" pitchFamily="50" charset="-128"/>
                          <a:ea typeface="BIZ UDPゴシック" panose="020B0400000000000000" pitchFamily="50" charset="-128"/>
                        </a:rPr>
                        <a:t>歳以下</a:t>
                      </a:r>
                    </a:p>
                  </a:txBody>
                  <a:tcPr marL="63305" marR="63305" marT="31652" marB="31652" anchor="ctr"/>
                </a:tc>
                <a:tc>
                  <a:txBody>
                    <a:bodyPr/>
                    <a:lstStyle/>
                    <a:p>
                      <a:pPr algn="ctr"/>
                      <a:r>
                        <a:rPr lang="en-US" altLang="ja-JP" sz="2400" dirty="0">
                          <a:latin typeface="BIZ UDPゴシック" panose="020B0400000000000000" pitchFamily="50" charset="-128"/>
                          <a:ea typeface="BIZ UDPゴシック" panose="020B0400000000000000" pitchFamily="50" charset="-128"/>
                        </a:rPr>
                        <a:t>40</a:t>
                      </a:r>
                      <a:r>
                        <a:rPr lang="ja-JP" altLang="en-US" sz="2400" dirty="0">
                          <a:latin typeface="BIZ UDPゴシック" panose="020B0400000000000000" pitchFamily="50" charset="-128"/>
                          <a:ea typeface="BIZ UDPゴシック" panose="020B0400000000000000" pitchFamily="50" charset="-128"/>
                        </a:rPr>
                        <a:t>歳以上</a:t>
                      </a:r>
                      <a:endParaRPr lang="en-US" altLang="ja-JP" sz="2400" dirty="0">
                        <a:latin typeface="BIZ UDPゴシック" panose="020B0400000000000000" pitchFamily="50" charset="-128"/>
                        <a:ea typeface="BIZ UDPゴシック" panose="020B0400000000000000" pitchFamily="50" charset="-128"/>
                      </a:endParaRPr>
                    </a:p>
                  </a:txBody>
                  <a:tcPr marL="63305" marR="63305" marT="31652" marB="31652" anchor="ctr"/>
                </a:tc>
                <a:extLst>
                  <a:ext uri="{0D108BD9-81ED-4DB2-BD59-A6C34878D82A}">
                    <a16:rowId xmlns:a16="http://schemas.microsoft.com/office/drawing/2014/main" val="3403988721"/>
                  </a:ext>
                </a:extLst>
              </a:tr>
              <a:tr h="569542">
                <a:tc>
                  <a:txBody>
                    <a:bodyPr/>
                    <a:lstStyle/>
                    <a:p>
                      <a:pPr algn="ctr"/>
                      <a:r>
                        <a:rPr kumimoji="1" lang="ja-JP" altLang="en-US" sz="1600" dirty="0">
                          <a:solidFill>
                            <a:schemeClr val="bg1"/>
                          </a:solidFill>
                          <a:latin typeface="BIZ UDPゴシック" panose="020B0400000000000000" pitchFamily="50" charset="-128"/>
                          <a:ea typeface="BIZ UDPゴシック" panose="020B0400000000000000" pitchFamily="50" charset="-128"/>
                        </a:rPr>
                        <a:t>保健所</a:t>
                      </a:r>
                      <a:endParaRPr kumimoji="1" lang="en-US" altLang="ja-JP" sz="1600" dirty="0">
                        <a:solidFill>
                          <a:schemeClr val="bg1"/>
                        </a:solidFill>
                        <a:latin typeface="BIZ UDPゴシック" panose="020B0400000000000000" pitchFamily="50" charset="-128"/>
                        <a:ea typeface="BIZ UDPゴシック" panose="020B0400000000000000" pitchFamily="50" charset="-128"/>
                      </a:endParaRPr>
                    </a:p>
                    <a:p>
                      <a:pPr algn="ctr"/>
                      <a:r>
                        <a:rPr kumimoji="1" lang="ja-JP" altLang="en-US" sz="1600" dirty="0">
                          <a:solidFill>
                            <a:schemeClr val="bg1"/>
                          </a:solidFill>
                          <a:latin typeface="BIZ UDPゴシック" panose="020B0400000000000000" pitchFamily="50" charset="-128"/>
                          <a:ea typeface="BIZ UDPゴシック" panose="020B0400000000000000" pitchFamily="50" charset="-128"/>
                        </a:rPr>
                        <a:t>の連絡</a:t>
                      </a:r>
                    </a:p>
                  </a:txBody>
                  <a:tcPr marL="63305" marR="63305" marT="31652" marB="31652" anchor="ctr">
                    <a:solidFill>
                      <a:schemeClr val="accent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保健所からの連絡はありません。</a:t>
                      </a:r>
                      <a:endParaRPr kumimoji="1" lang="en-US" altLang="ja-JP" sz="1600" dirty="0">
                        <a:latin typeface="BIZ UDPゴシック" panose="020B0400000000000000" pitchFamily="50" charset="-128"/>
                        <a:ea typeface="BIZ UDPゴシック" panose="020B0400000000000000" pitchFamily="50" charset="-128"/>
                      </a:endParaRPr>
                    </a:p>
                    <a:p>
                      <a:pPr algn="l"/>
                      <a:endParaRPr kumimoji="1" lang="ja-JP" altLang="en-US" sz="1600" dirty="0">
                        <a:latin typeface="BIZ UDPゴシック" panose="020B0400000000000000" pitchFamily="50" charset="-128"/>
                        <a:ea typeface="BIZ UDPゴシック" panose="020B0400000000000000" pitchFamily="50" charset="-128"/>
                      </a:endParaRPr>
                    </a:p>
                  </a:txBody>
                  <a:tcPr marL="63305" marR="63305" marT="31652" marB="31652" anchor="ctr">
                    <a:solidFill>
                      <a:schemeClr val="accent1">
                        <a:lumMod val="40000"/>
                        <a:lumOff val="6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保健所から連絡します。</a:t>
                      </a:r>
                      <a:endParaRPr kumimoji="1" lang="en-US" altLang="ja-JP" sz="1600" dirty="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連絡までに時間を要することがあります。</a:t>
                      </a:r>
                    </a:p>
                  </a:txBody>
                  <a:tcPr marL="63305" marR="63305" marT="31652" marB="31652" anchor="ctr">
                    <a:solidFill>
                      <a:schemeClr val="accent1">
                        <a:lumMod val="40000"/>
                        <a:lumOff val="60000"/>
                      </a:schemeClr>
                    </a:solidFill>
                  </a:tcPr>
                </a:tc>
                <a:extLst>
                  <a:ext uri="{0D108BD9-81ED-4DB2-BD59-A6C34878D82A}">
                    <a16:rowId xmlns:a16="http://schemas.microsoft.com/office/drawing/2014/main" val="2015449082"/>
                  </a:ext>
                </a:extLst>
              </a:tr>
              <a:tr h="425096">
                <a:tc>
                  <a:txBody>
                    <a:bodyPr/>
                    <a:lstStyle/>
                    <a:p>
                      <a:pPr algn="ctr"/>
                      <a:r>
                        <a:rPr kumimoji="1" lang="ja-JP" altLang="en-US" sz="1600" dirty="0">
                          <a:solidFill>
                            <a:schemeClr val="bg1"/>
                          </a:solidFill>
                          <a:latin typeface="BIZ UDPゴシック" panose="020B0400000000000000" pitchFamily="50" charset="-128"/>
                          <a:ea typeface="BIZ UDPゴシック" panose="020B0400000000000000" pitchFamily="50" charset="-128"/>
                        </a:rPr>
                        <a:t>療養決定</a:t>
                      </a:r>
                    </a:p>
                  </a:txBody>
                  <a:tcPr marL="63305" marR="63305" marT="31652" marB="31652" anchor="ctr">
                    <a:solidFill>
                      <a:schemeClr val="accent1"/>
                    </a:solidFill>
                  </a:tcPr>
                </a:tc>
                <a:tc>
                  <a:txBody>
                    <a:bodyPr/>
                    <a:lstStyle/>
                    <a:p>
                      <a:pPr algn="l"/>
                      <a:r>
                        <a:rPr kumimoji="1" lang="ja-JP" altLang="en-US" sz="1600" dirty="0">
                          <a:latin typeface="BIZ UDPゴシック" panose="020B0400000000000000" pitchFamily="50" charset="-128"/>
                          <a:ea typeface="BIZ UDPゴシック" panose="020B0400000000000000" pitchFamily="50" charset="-128"/>
                        </a:rPr>
                        <a:t>下記の重症化リスク要因がなければ自宅療養です。</a:t>
                      </a:r>
                      <a:endParaRPr kumimoji="1" lang="en-US" altLang="ja-JP" sz="1600" dirty="0">
                        <a:latin typeface="BIZ UDPゴシック" panose="020B0400000000000000" pitchFamily="50" charset="-128"/>
                        <a:ea typeface="BIZ UDPゴシック" panose="020B0400000000000000" pitchFamily="50" charset="-128"/>
                      </a:endParaRPr>
                    </a:p>
                  </a:txBody>
                  <a:tcPr marL="63305" marR="63305" marT="31652" marB="31652" anchor="ctr">
                    <a:solidFill>
                      <a:schemeClr val="accent1">
                        <a:lumMod val="40000"/>
                        <a:lumOff val="6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保健所が電話で状況を伺い療養決定します。</a:t>
                      </a:r>
                      <a:endParaRPr kumimoji="1" lang="en-US" altLang="ja-JP" sz="1600" dirty="0">
                        <a:latin typeface="BIZ UDPゴシック" panose="020B0400000000000000" pitchFamily="50" charset="-128"/>
                        <a:ea typeface="BIZ UDPゴシック" panose="020B0400000000000000" pitchFamily="50" charset="-128"/>
                      </a:endParaRPr>
                    </a:p>
                  </a:txBody>
                  <a:tcPr marL="63305" marR="63305" marT="31652" marB="31652" anchor="ctr">
                    <a:solidFill>
                      <a:schemeClr val="accent1">
                        <a:lumMod val="40000"/>
                        <a:lumOff val="60000"/>
                      </a:schemeClr>
                    </a:solidFill>
                  </a:tcPr>
                </a:tc>
                <a:extLst>
                  <a:ext uri="{0D108BD9-81ED-4DB2-BD59-A6C34878D82A}">
                    <a16:rowId xmlns:a16="http://schemas.microsoft.com/office/drawing/2014/main" val="3919971"/>
                  </a:ext>
                </a:extLst>
              </a:tr>
              <a:tr h="3423004">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bg1"/>
                          </a:solidFill>
                          <a:latin typeface="BIZ UDPゴシック" panose="020B0400000000000000" pitchFamily="50" charset="-128"/>
                          <a:ea typeface="BIZ UDPゴシック" panose="020B0400000000000000" pitchFamily="50" charset="-128"/>
                        </a:rPr>
                        <a:t>基礎疾患の有無</a:t>
                      </a:r>
                    </a:p>
                    <a:p>
                      <a:pPr algn="ctr"/>
                      <a:endParaRPr kumimoji="1" lang="ja-JP" altLang="en-US" sz="1600" dirty="0">
                        <a:solidFill>
                          <a:schemeClr val="bg1"/>
                        </a:solidFill>
                        <a:latin typeface="BIZ UDPゴシック" panose="020B0400000000000000" pitchFamily="50" charset="-128"/>
                        <a:ea typeface="BIZ UDPゴシック" panose="020B0400000000000000" pitchFamily="50" charset="-128"/>
                      </a:endParaRPr>
                    </a:p>
                  </a:txBody>
                  <a:tcPr marL="63305" marR="63305" marT="31652" marB="31652" anchor="ctr">
                    <a:solidFill>
                      <a:schemeClr val="accent1"/>
                    </a:solidFill>
                  </a:tcPr>
                </a:tc>
                <a:tc>
                  <a:txBody>
                    <a:bodyPr/>
                    <a:lstStyle/>
                    <a:p>
                      <a:pPr algn="l"/>
                      <a:endParaRPr kumimoji="1" lang="ja-JP" altLang="en-US" sz="1200" dirty="0">
                        <a:latin typeface="BIZ UDPゴシック" panose="020B0400000000000000" pitchFamily="50" charset="-128"/>
                        <a:ea typeface="BIZ UDPゴシック" panose="020B0400000000000000" pitchFamily="50" charset="-128"/>
                      </a:endParaRPr>
                    </a:p>
                  </a:txBody>
                  <a:tcPr marL="63305" marR="63305" marT="31652" marB="31652" anchor="ctr">
                    <a:solidFill>
                      <a:schemeClr val="accent1">
                        <a:lumMod val="40000"/>
                        <a:lumOff val="60000"/>
                      </a:schemeClr>
                    </a:solidFill>
                  </a:tcPr>
                </a:tc>
                <a:tc>
                  <a:txBody>
                    <a:bodyPr/>
                    <a:lstStyle/>
                    <a:p>
                      <a:pPr algn="l"/>
                      <a:endParaRPr kumimoji="1" lang="ja-JP" altLang="en-US" sz="1200" dirty="0">
                        <a:latin typeface="BIZ UDPゴシック" panose="020B0400000000000000" pitchFamily="50" charset="-128"/>
                        <a:ea typeface="BIZ UDPゴシック" panose="020B0400000000000000" pitchFamily="50" charset="-128"/>
                      </a:endParaRPr>
                    </a:p>
                  </a:txBody>
                  <a:tcPr marL="63305" marR="63305" marT="31652" marB="31652" anchor="ctr">
                    <a:solidFill>
                      <a:schemeClr val="accent1">
                        <a:lumMod val="40000"/>
                        <a:lumOff val="60000"/>
                      </a:schemeClr>
                    </a:solidFill>
                  </a:tcPr>
                </a:tc>
                <a:extLst>
                  <a:ext uri="{0D108BD9-81ED-4DB2-BD59-A6C34878D82A}">
                    <a16:rowId xmlns:a16="http://schemas.microsoft.com/office/drawing/2014/main" val="1833050109"/>
                  </a:ext>
                </a:extLst>
              </a:tr>
              <a:tr h="2120900">
                <a:tc>
                  <a:txBody>
                    <a:bodyPr/>
                    <a:lstStyle/>
                    <a:p>
                      <a:pPr algn="ctr"/>
                      <a:r>
                        <a:rPr kumimoji="1" lang="ja-JP" altLang="en-US" sz="1600" dirty="0">
                          <a:solidFill>
                            <a:schemeClr val="bg1"/>
                          </a:solidFill>
                          <a:latin typeface="BIZ UDPゴシック" panose="020B0400000000000000" pitchFamily="50" charset="-128"/>
                          <a:ea typeface="BIZ UDPゴシック" panose="020B0400000000000000" pitchFamily="50" charset="-128"/>
                        </a:rPr>
                        <a:t>療養</a:t>
                      </a:r>
                      <a:endParaRPr kumimoji="1" lang="en-US" altLang="ja-JP" sz="1600" dirty="0">
                        <a:solidFill>
                          <a:schemeClr val="bg1"/>
                        </a:solidFill>
                        <a:latin typeface="BIZ UDPゴシック" panose="020B0400000000000000" pitchFamily="50" charset="-128"/>
                        <a:ea typeface="BIZ UDPゴシック" panose="020B0400000000000000" pitchFamily="50" charset="-128"/>
                      </a:endParaRPr>
                    </a:p>
                  </a:txBody>
                  <a:tcPr marL="63305" marR="63305" marT="31652" marB="31652" anchor="ctr">
                    <a:solidFill>
                      <a:schemeClr val="accent1"/>
                    </a:solidFill>
                  </a:tcPr>
                </a:tc>
                <a:tc gridSpan="2">
                  <a:txBody>
                    <a:bodyPr/>
                    <a:lstStyle/>
                    <a:p>
                      <a:pPr algn="l"/>
                      <a:endParaRPr kumimoji="1" lang="ja-JP" altLang="en-US" sz="1200" dirty="0">
                        <a:latin typeface="BIZ UDPゴシック" panose="020B0400000000000000" pitchFamily="50" charset="-128"/>
                        <a:ea typeface="BIZ UDPゴシック" panose="020B0400000000000000" pitchFamily="50" charset="-128"/>
                      </a:endParaRPr>
                    </a:p>
                  </a:txBody>
                  <a:tcPr marL="63305" marR="63305" marT="31652" marB="31652" anchor="ctr">
                    <a:solidFill>
                      <a:schemeClr val="accent1">
                        <a:lumMod val="40000"/>
                        <a:lumOff val="60000"/>
                      </a:schemeClr>
                    </a:solidFill>
                  </a:tcPr>
                </a:tc>
                <a:tc hMerge="1">
                  <a:txBody>
                    <a:bodyPr/>
                    <a:lstStyle/>
                    <a:p>
                      <a:pPr algn="l"/>
                      <a:endParaRPr kumimoji="1" lang="ja-JP" altLang="en-US" sz="1200" dirty="0">
                        <a:latin typeface="BIZ UDPゴシック" panose="020B0400000000000000" pitchFamily="50" charset="-128"/>
                        <a:ea typeface="BIZ UDPゴシック" panose="020B0400000000000000" pitchFamily="50" charset="-128"/>
                      </a:endParaRPr>
                    </a:p>
                  </a:txBody>
                  <a:tcPr marL="63305" marR="63305" marT="31652" marB="31652" anchor="ctr">
                    <a:solidFill>
                      <a:schemeClr val="accent1">
                        <a:lumMod val="40000"/>
                        <a:lumOff val="60000"/>
                      </a:schemeClr>
                    </a:solidFill>
                  </a:tcPr>
                </a:tc>
                <a:extLst>
                  <a:ext uri="{0D108BD9-81ED-4DB2-BD59-A6C34878D82A}">
                    <a16:rowId xmlns:a16="http://schemas.microsoft.com/office/drawing/2014/main" val="2209213766"/>
                  </a:ext>
                </a:extLst>
              </a:tr>
              <a:tr h="26797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bg1"/>
                          </a:solidFill>
                          <a:latin typeface="BIZ UDPゴシック" panose="020B0400000000000000" pitchFamily="50" charset="-128"/>
                          <a:ea typeface="BIZ UDPゴシック" panose="020B0400000000000000" pitchFamily="50" charset="-128"/>
                        </a:rPr>
                        <a:t>療養期間</a:t>
                      </a:r>
                    </a:p>
                  </a:txBody>
                  <a:tcPr marL="63305" marR="63305" marT="31652" marB="31652" anchor="ctr">
                    <a:solidFill>
                      <a:schemeClr val="accent1"/>
                    </a:solidFill>
                  </a:tcPr>
                </a:tc>
                <a:tc gridSpan="2">
                  <a:txBody>
                    <a:bodyPr/>
                    <a:lstStyle/>
                    <a:p>
                      <a:pPr algn="l"/>
                      <a:endParaRPr kumimoji="1" lang="ja-JP" altLang="en-US" sz="1200" dirty="0">
                        <a:latin typeface="BIZ UDPゴシック" panose="020B0400000000000000" pitchFamily="50" charset="-128"/>
                        <a:ea typeface="BIZ UDPゴシック" panose="020B0400000000000000" pitchFamily="50" charset="-128"/>
                      </a:endParaRPr>
                    </a:p>
                  </a:txBody>
                  <a:tcPr marL="63305" marR="63305" marT="31652" marB="31652" anchor="ctr">
                    <a:solidFill>
                      <a:schemeClr val="accent3">
                        <a:lumMod val="20000"/>
                        <a:lumOff val="80000"/>
                      </a:schemeClr>
                    </a:solidFill>
                  </a:tcPr>
                </a:tc>
                <a:tc hMerge="1">
                  <a:txBody>
                    <a:bodyPr/>
                    <a:lstStyle/>
                    <a:p>
                      <a:endParaRPr kumimoji="1" lang="ja-JP" altLang="en-US"/>
                    </a:p>
                  </a:txBody>
                  <a:tcPr/>
                </a:tc>
                <a:extLst>
                  <a:ext uri="{0D108BD9-81ED-4DB2-BD59-A6C34878D82A}">
                    <a16:rowId xmlns:a16="http://schemas.microsoft.com/office/drawing/2014/main" val="3949276432"/>
                  </a:ext>
                </a:extLst>
              </a:tr>
            </a:tbl>
          </a:graphicData>
        </a:graphic>
      </p:graphicFrame>
      <p:sp>
        <p:nvSpPr>
          <p:cNvPr id="132" name="角丸四角形 131"/>
          <p:cNvSpPr/>
          <p:nvPr/>
        </p:nvSpPr>
        <p:spPr>
          <a:xfrm>
            <a:off x="1914525" y="3878268"/>
            <a:ext cx="9286875" cy="61003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600" b="1" dirty="0">
                <a:latin typeface="BIZ UDPゴシック" panose="020B0400000000000000" pitchFamily="50" charset="-128"/>
                <a:ea typeface="BIZ UDPゴシック" panose="020B0400000000000000" pitchFamily="50" charset="-128"/>
              </a:rPr>
              <a:t>悪性腫瘍、慢性閉塞性肺疾患（</a:t>
            </a:r>
            <a:r>
              <a:rPr kumimoji="1" lang="en-US" altLang="ja-JP" sz="1600" b="1" dirty="0">
                <a:latin typeface="BIZ UDPゴシック" panose="020B0400000000000000" pitchFamily="50" charset="-128"/>
                <a:ea typeface="BIZ UDPゴシック" panose="020B0400000000000000" pitchFamily="50" charset="-128"/>
              </a:rPr>
              <a:t>COPD</a:t>
            </a:r>
            <a:r>
              <a:rPr kumimoji="1" lang="ja-JP" altLang="en-US" sz="1600" b="1" dirty="0">
                <a:latin typeface="BIZ UDPゴシック" panose="020B0400000000000000" pitchFamily="50" charset="-128"/>
                <a:ea typeface="BIZ UDPゴシック" panose="020B0400000000000000" pitchFamily="50" charset="-128"/>
              </a:rPr>
              <a:t>）、慢性腎臓病、高血圧、糖尿病、脂質異常症、喫煙歴、</a:t>
            </a:r>
            <a:endParaRPr kumimoji="1" lang="en-US" altLang="ja-JP" sz="1600" b="1" dirty="0">
              <a:latin typeface="BIZ UDPゴシック" panose="020B0400000000000000" pitchFamily="50" charset="-128"/>
              <a:ea typeface="BIZ UDPゴシック" panose="020B0400000000000000" pitchFamily="50" charset="-128"/>
            </a:endParaRPr>
          </a:p>
          <a:p>
            <a:r>
              <a:rPr kumimoji="1" lang="ja-JP" altLang="en-US" sz="1600" b="1" dirty="0">
                <a:latin typeface="BIZ UDPゴシック" panose="020B0400000000000000" pitchFamily="50" charset="-128"/>
                <a:ea typeface="BIZ UDPゴシック" panose="020B0400000000000000" pitchFamily="50" charset="-128"/>
              </a:rPr>
              <a:t>肥満（</a:t>
            </a:r>
            <a:r>
              <a:rPr kumimoji="1" lang="en-US" altLang="ja-JP" sz="1600" b="1" dirty="0">
                <a:latin typeface="BIZ UDPゴシック" panose="020B0400000000000000" pitchFamily="50" charset="-128"/>
                <a:ea typeface="BIZ UDPゴシック" panose="020B0400000000000000" pitchFamily="50" charset="-128"/>
              </a:rPr>
              <a:t>BMI30</a:t>
            </a:r>
            <a:r>
              <a:rPr kumimoji="1" lang="ja-JP" altLang="en-US" sz="1600" b="1" dirty="0">
                <a:latin typeface="BIZ UDPゴシック" panose="020B0400000000000000" pitchFamily="50" charset="-128"/>
                <a:ea typeface="BIZ UDPゴシック" panose="020B0400000000000000" pitchFamily="50" charset="-128"/>
              </a:rPr>
              <a:t>以上）、臓器移植後の免疫不全、妊娠後期などの重症化リスクの有無</a:t>
            </a:r>
          </a:p>
        </p:txBody>
      </p:sp>
      <p:cxnSp>
        <p:nvCxnSpPr>
          <p:cNvPr id="133" name="直線矢印コネクタ 132"/>
          <p:cNvCxnSpPr/>
          <p:nvPr/>
        </p:nvCxnSpPr>
        <p:spPr>
          <a:xfrm flipH="1">
            <a:off x="4293627" y="4513789"/>
            <a:ext cx="0" cy="2412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cxnSp>
        <p:nvCxnSpPr>
          <p:cNvPr id="134" name="直線矢印コネクタ 133"/>
          <p:cNvCxnSpPr/>
          <p:nvPr/>
        </p:nvCxnSpPr>
        <p:spPr>
          <a:xfrm>
            <a:off x="2621883" y="4523235"/>
            <a:ext cx="0" cy="3132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cxnSp>
        <p:nvCxnSpPr>
          <p:cNvPr id="135" name="直線矢印コネクタ 134"/>
          <p:cNvCxnSpPr/>
          <p:nvPr/>
        </p:nvCxnSpPr>
        <p:spPr>
          <a:xfrm>
            <a:off x="9353762" y="4519231"/>
            <a:ext cx="0" cy="2376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sp>
        <p:nvSpPr>
          <p:cNvPr id="138" name="角丸四角形 137"/>
          <p:cNvSpPr/>
          <p:nvPr/>
        </p:nvSpPr>
        <p:spPr>
          <a:xfrm>
            <a:off x="3492499" y="6960900"/>
            <a:ext cx="7594279" cy="32920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b="1" dirty="0">
                <a:latin typeface="BIZ UDPゴシック" panose="020B0400000000000000" pitchFamily="50" charset="-128"/>
                <a:ea typeface="BIZ UDPゴシック" panose="020B0400000000000000" pitchFamily="50" charset="-128"/>
              </a:rPr>
              <a:t>療養方法を決定（保健所）</a:t>
            </a:r>
            <a:endParaRPr kumimoji="1" lang="en-US" altLang="ja-JP" sz="1600" b="1" dirty="0">
              <a:latin typeface="BIZ UDPゴシック" panose="020B0400000000000000" pitchFamily="50" charset="-128"/>
              <a:ea typeface="BIZ UDPゴシック" panose="020B0400000000000000" pitchFamily="50" charset="-128"/>
            </a:endParaRPr>
          </a:p>
        </p:txBody>
      </p:sp>
      <p:cxnSp>
        <p:nvCxnSpPr>
          <p:cNvPr id="139" name="直線矢印コネクタ 138"/>
          <p:cNvCxnSpPr/>
          <p:nvPr/>
        </p:nvCxnSpPr>
        <p:spPr>
          <a:xfrm>
            <a:off x="6975055" y="7316847"/>
            <a:ext cx="0" cy="324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cxnSp>
        <p:nvCxnSpPr>
          <p:cNvPr id="140" name="直線矢印コネクタ 139"/>
          <p:cNvCxnSpPr/>
          <p:nvPr/>
        </p:nvCxnSpPr>
        <p:spPr>
          <a:xfrm>
            <a:off x="4502895" y="7331320"/>
            <a:ext cx="0" cy="324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sp>
        <p:nvSpPr>
          <p:cNvPr id="141" name="角丸四角形 140"/>
          <p:cNvSpPr/>
          <p:nvPr/>
        </p:nvSpPr>
        <p:spPr>
          <a:xfrm>
            <a:off x="1868119" y="4618045"/>
            <a:ext cx="1420442" cy="52789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b="1" dirty="0">
                <a:latin typeface="BIZ UDPゴシック" panose="020B0400000000000000" pitchFamily="50" charset="-128"/>
                <a:ea typeface="BIZ UDPゴシック" panose="020B0400000000000000" pitchFamily="50" charset="-128"/>
              </a:rPr>
              <a:t>重症化リスクなし</a:t>
            </a:r>
          </a:p>
        </p:txBody>
      </p:sp>
      <p:cxnSp>
        <p:nvCxnSpPr>
          <p:cNvPr id="145" name="直線矢印コネクタ 144"/>
          <p:cNvCxnSpPr/>
          <p:nvPr/>
        </p:nvCxnSpPr>
        <p:spPr>
          <a:xfrm>
            <a:off x="6244726" y="4497717"/>
            <a:ext cx="0" cy="2412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sp>
        <p:nvSpPr>
          <p:cNvPr id="146" name="角丸四角形 145"/>
          <p:cNvSpPr/>
          <p:nvPr/>
        </p:nvSpPr>
        <p:spPr>
          <a:xfrm>
            <a:off x="3393236" y="4612504"/>
            <a:ext cx="1859856" cy="53343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b="1" dirty="0">
                <a:latin typeface="BIZ UDPゴシック" panose="020B0400000000000000" pitchFamily="50" charset="-128"/>
                <a:ea typeface="BIZ UDPゴシック" panose="020B0400000000000000" pitchFamily="50" charset="-128"/>
              </a:rPr>
              <a:t>いずれかの重症化リスクあり</a:t>
            </a:r>
          </a:p>
        </p:txBody>
      </p:sp>
      <p:cxnSp>
        <p:nvCxnSpPr>
          <p:cNvPr id="147" name="直線矢印コネクタ 146"/>
          <p:cNvCxnSpPr/>
          <p:nvPr/>
        </p:nvCxnSpPr>
        <p:spPr>
          <a:xfrm>
            <a:off x="8898522" y="7331320"/>
            <a:ext cx="0" cy="288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sp>
        <p:nvSpPr>
          <p:cNvPr id="152" name="角丸四角形 151"/>
          <p:cNvSpPr/>
          <p:nvPr/>
        </p:nvSpPr>
        <p:spPr>
          <a:xfrm>
            <a:off x="5365987" y="4600567"/>
            <a:ext cx="1830096" cy="5453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b="1" dirty="0">
                <a:latin typeface="BIZ UDPゴシック" panose="020B0400000000000000" pitchFamily="50" charset="-128"/>
                <a:ea typeface="BIZ UDPゴシック" panose="020B0400000000000000" pitchFamily="50" charset="-128"/>
              </a:rPr>
              <a:t>その他重症化の不安因子がある</a:t>
            </a:r>
          </a:p>
        </p:txBody>
      </p:sp>
      <p:sp>
        <p:nvSpPr>
          <p:cNvPr id="153" name="角丸四角形 152"/>
          <p:cNvSpPr/>
          <p:nvPr/>
        </p:nvSpPr>
        <p:spPr>
          <a:xfrm>
            <a:off x="3393236" y="5295966"/>
            <a:ext cx="1859856" cy="34091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b="1" dirty="0">
                <a:latin typeface="BIZ UDPゴシック" panose="020B0400000000000000" pitchFamily="50" charset="-128"/>
                <a:ea typeface="BIZ UDPゴシック" panose="020B0400000000000000" pitchFamily="50" charset="-128"/>
              </a:rPr>
              <a:t>保健所から連絡</a:t>
            </a:r>
          </a:p>
        </p:txBody>
      </p:sp>
      <p:sp>
        <p:nvSpPr>
          <p:cNvPr id="154" name="角丸四角形 153"/>
          <p:cNvSpPr/>
          <p:nvPr/>
        </p:nvSpPr>
        <p:spPr>
          <a:xfrm>
            <a:off x="3492500" y="5767046"/>
            <a:ext cx="7594279" cy="89453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600" b="1" dirty="0">
                <a:latin typeface="BIZ UDPゴシック" panose="020B0400000000000000" pitchFamily="50" charset="-128"/>
                <a:ea typeface="BIZ UDPゴシック" panose="020B0400000000000000" pitchFamily="50" charset="-128"/>
              </a:rPr>
              <a:t>保健所から連絡がない場合の対応</a:t>
            </a:r>
            <a:endParaRPr kumimoji="1" lang="en-US" altLang="ja-JP" sz="1600" b="1" dirty="0">
              <a:latin typeface="BIZ UDPゴシック" panose="020B0400000000000000" pitchFamily="50" charset="-128"/>
              <a:ea typeface="BIZ UDPゴシック" panose="020B0400000000000000" pitchFamily="50" charset="-128"/>
            </a:endParaRPr>
          </a:p>
          <a:p>
            <a:r>
              <a:rPr kumimoji="1" lang="ja-JP" altLang="en-US" sz="1600" b="1" dirty="0">
                <a:latin typeface="BIZ UDPゴシック" panose="020B0400000000000000" pitchFamily="50" charset="-128"/>
                <a:ea typeface="BIZ UDPゴシック" panose="020B0400000000000000" pitchFamily="50" charset="-128"/>
              </a:rPr>
              <a:t>　①保健所へ連絡</a:t>
            </a:r>
            <a:endParaRPr kumimoji="1" lang="en-US" altLang="ja-JP" sz="1600" b="1" dirty="0">
              <a:latin typeface="BIZ UDPゴシック" panose="020B0400000000000000" pitchFamily="50" charset="-128"/>
              <a:ea typeface="BIZ UDPゴシック" panose="020B0400000000000000" pitchFamily="50" charset="-128"/>
            </a:endParaRPr>
          </a:p>
          <a:p>
            <a:r>
              <a:rPr kumimoji="1" lang="ja-JP" altLang="en-US" sz="1600" b="1" dirty="0">
                <a:latin typeface="BIZ UDPゴシック" panose="020B0400000000000000" pitchFamily="50" charset="-128"/>
                <a:ea typeface="BIZ UDPゴシック" panose="020B0400000000000000" pitchFamily="50" charset="-128"/>
              </a:rPr>
              <a:t>　②保健所に繋がらない場合は、自宅待機　</a:t>
            </a:r>
            <a:r>
              <a:rPr kumimoji="1" lang="en-US" altLang="ja-JP" sz="1600" b="1" dirty="0">
                <a:latin typeface="BIZ UDPゴシック" panose="020B0400000000000000" pitchFamily="50" charset="-128"/>
                <a:ea typeface="BIZ UDPゴシック" panose="020B0400000000000000" pitchFamily="50" charset="-128"/>
              </a:rPr>
              <a:t>SOS</a:t>
            </a:r>
            <a:r>
              <a:rPr kumimoji="1" lang="ja-JP" altLang="en-US" sz="1600" b="1" dirty="0">
                <a:latin typeface="BIZ UDPゴシック" panose="020B0400000000000000" pitchFamily="50" charset="-128"/>
                <a:ea typeface="BIZ UDPゴシック" panose="020B0400000000000000" pitchFamily="50" charset="-128"/>
              </a:rPr>
              <a:t>（電話０５７０－０５５２２１）に連絡</a:t>
            </a:r>
          </a:p>
        </p:txBody>
      </p:sp>
      <p:sp>
        <p:nvSpPr>
          <p:cNvPr id="155" name="角丸四角形 154"/>
          <p:cNvSpPr/>
          <p:nvPr/>
        </p:nvSpPr>
        <p:spPr>
          <a:xfrm>
            <a:off x="6218182" y="7655489"/>
            <a:ext cx="1469456" cy="33011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b="1" dirty="0">
                <a:latin typeface="BIZ UDPゴシック" panose="020B0400000000000000" pitchFamily="50" charset="-128"/>
                <a:ea typeface="BIZ UDPゴシック" panose="020B0400000000000000" pitchFamily="50" charset="-128"/>
              </a:rPr>
              <a:t>入院</a:t>
            </a:r>
          </a:p>
        </p:txBody>
      </p:sp>
      <p:sp>
        <p:nvSpPr>
          <p:cNvPr id="156" name="角丸四角形 155"/>
          <p:cNvSpPr/>
          <p:nvPr/>
        </p:nvSpPr>
        <p:spPr>
          <a:xfrm>
            <a:off x="7975321" y="7655489"/>
            <a:ext cx="1877772" cy="35242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b="1" dirty="0">
                <a:latin typeface="BIZ UDPゴシック" panose="020B0400000000000000" pitchFamily="50" charset="-128"/>
                <a:ea typeface="BIZ UDPゴシック" panose="020B0400000000000000" pitchFamily="50" charset="-128"/>
              </a:rPr>
              <a:t>宿泊療養</a:t>
            </a:r>
          </a:p>
        </p:txBody>
      </p:sp>
      <p:sp>
        <p:nvSpPr>
          <p:cNvPr id="157" name="角丸四角形 156"/>
          <p:cNvSpPr/>
          <p:nvPr/>
        </p:nvSpPr>
        <p:spPr>
          <a:xfrm>
            <a:off x="2235201" y="7655235"/>
            <a:ext cx="3539512" cy="33414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b="1" dirty="0">
                <a:latin typeface="BIZ UDPゴシック" panose="020B0400000000000000" pitchFamily="50" charset="-128"/>
                <a:ea typeface="BIZ UDPゴシック" panose="020B0400000000000000" pitchFamily="50" charset="-128"/>
              </a:rPr>
              <a:t>自宅療養</a:t>
            </a:r>
          </a:p>
        </p:txBody>
      </p:sp>
      <p:sp>
        <p:nvSpPr>
          <p:cNvPr id="158" name="角丸四角形 157"/>
          <p:cNvSpPr/>
          <p:nvPr/>
        </p:nvSpPr>
        <p:spPr>
          <a:xfrm>
            <a:off x="2901145" y="8363031"/>
            <a:ext cx="7787547" cy="83240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600" b="1" dirty="0">
                <a:latin typeface="BIZ UDPゴシック" panose="020B0400000000000000" pitchFamily="50" charset="-128"/>
                <a:ea typeface="BIZ UDPゴシック" panose="020B0400000000000000" pitchFamily="50" charset="-128"/>
              </a:rPr>
              <a:t>○自宅療養に必要な情報を「自宅療養者支援サイト」で確認</a:t>
            </a:r>
            <a:endParaRPr kumimoji="1" lang="en-US" altLang="ja-JP" sz="1600" b="1" dirty="0">
              <a:latin typeface="BIZ UDPゴシック" panose="020B0400000000000000" pitchFamily="50" charset="-128"/>
              <a:ea typeface="BIZ UDPゴシック" panose="020B0400000000000000" pitchFamily="50" charset="-128"/>
            </a:endParaRPr>
          </a:p>
          <a:p>
            <a:pPr>
              <a:lnSpc>
                <a:spcPts val="900"/>
              </a:lnSpc>
            </a:pPr>
            <a:endParaRPr kumimoji="1" lang="en-US" altLang="ja-JP" sz="1600" b="1" dirty="0">
              <a:latin typeface="BIZ UDPゴシック" panose="020B0400000000000000" pitchFamily="50" charset="-128"/>
              <a:ea typeface="BIZ UDPゴシック" panose="020B0400000000000000" pitchFamily="50" charset="-128"/>
            </a:endParaRPr>
          </a:p>
          <a:p>
            <a:r>
              <a:rPr kumimoji="1" lang="ja-JP" altLang="en-US" sz="1600" b="1" dirty="0">
                <a:latin typeface="BIZ UDPゴシック" panose="020B0400000000000000" pitchFamily="50" charset="-128"/>
                <a:ea typeface="BIZ UDPゴシック" panose="020B0400000000000000" pitchFamily="50" charset="-128"/>
              </a:rPr>
              <a:t>○宿泊療養を希望する場合や体調が悪化して受診したい場合は自宅待機</a:t>
            </a:r>
            <a:r>
              <a:rPr kumimoji="1" lang="en-US" altLang="ja-JP" sz="1600" b="1" dirty="0">
                <a:latin typeface="BIZ UDPゴシック" panose="020B0400000000000000" pitchFamily="50" charset="-128"/>
                <a:ea typeface="BIZ UDPゴシック" panose="020B0400000000000000" pitchFamily="50" charset="-128"/>
              </a:rPr>
              <a:t>SOS</a:t>
            </a:r>
            <a:r>
              <a:rPr kumimoji="1" lang="ja-JP" altLang="en-US" sz="1600" b="1" dirty="0">
                <a:latin typeface="BIZ UDPゴシック" panose="020B0400000000000000" pitchFamily="50" charset="-128"/>
                <a:ea typeface="BIZ UDPゴシック" panose="020B0400000000000000" pitchFamily="50" charset="-128"/>
              </a:rPr>
              <a:t>へ連絡</a:t>
            </a:r>
            <a:endParaRPr kumimoji="1" lang="en-US" altLang="ja-JP" sz="1600" b="1" dirty="0">
              <a:latin typeface="BIZ UDPゴシック" panose="020B0400000000000000" pitchFamily="50" charset="-128"/>
              <a:ea typeface="BIZ UDPゴシック" panose="020B0400000000000000" pitchFamily="50" charset="-128"/>
            </a:endParaRPr>
          </a:p>
        </p:txBody>
      </p:sp>
      <p:graphicFrame>
        <p:nvGraphicFramePr>
          <p:cNvPr id="167" name="表 166"/>
          <p:cNvGraphicFramePr>
            <a:graphicFrameLocks noGrp="1"/>
          </p:cNvGraphicFramePr>
          <p:nvPr>
            <p:extLst>
              <p:ext uri="{D42A27DB-BD31-4B8C-83A1-F6EECF244321}">
                <p14:modId xmlns:p14="http://schemas.microsoft.com/office/powerpoint/2010/main" val="95341742"/>
              </p:ext>
            </p:extLst>
          </p:nvPr>
        </p:nvGraphicFramePr>
        <p:xfrm>
          <a:off x="1914526" y="9376245"/>
          <a:ext cx="9286872" cy="2028722"/>
        </p:xfrm>
        <a:graphic>
          <a:graphicData uri="http://schemas.openxmlformats.org/drawingml/2006/table">
            <a:tbl>
              <a:tblPr firstRow="1" bandRow="1">
                <a:tableStyleId>{5C22544A-7EE6-4342-B048-85BDC9FD1C3A}</a:tableStyleId>
              </a:tblPr>
              <a:tblGrid>
                <a:gridCol w="1297913">
                  <a:extLst>
                    <a:ext uri="{9D8B030D-6E8A-4147-A177-3AD203B41FA5}">
                      <a16:colId xmlns:a16="http://schemas.microsoft.com/office/drawing/2014/main" val="2462801169"/>
                    </a:ext>
                  </a:extLst>
                </a:gridCol>
                <a:gridCol w="726269">
                  <a:extLst>
                    <a:ext uri="{9D8B030D-6E8A-4147-A177-3AD203B41FA5}">
                      <a16:colId xmlns:a16="http://schemas.microsoft.com/office/drawing/2014/main" val="4092425919"/>
                    </a:ext>
                  </a:extLst>
                </a:gridCol>
                <a:gridCol w="726269">
                  <a:extLst>
                    <a:ext uri="{9D8B030D-6E8A-4147-A177-3AD203B41FA5}">
                      <a16:colId xmlns:a16="http://schemas.microsoft.com/office/drawing/2014/main" val="2087657778"/>
                    </a:ext>
                  </a:extLst>
                </a:gridCol>
                <a:gridCol w="726269">
                  <a:extLst>
                    <a:ext uri="{9D8B030D-6E8A-4147-A177-3AD203B41FA5}">
                      <a16:colId xmlns:a16="http://schemas.microsoft.com/office/drawing/2014/main" val="1796017867"/>
                    </a:ext>
                  </a:extLst>
                </a:gridCol>
                <a:gridCol w="726269">
                  <a:extLst>
                    <a:ext uri="{9D8B030D-6E8A-4147-A177-3AD203B41FA5}">
                      <a16:colId xmlns:a16="http://schemas.microsoft.com/office/drawing/2014/main" val="1665527719"/>
                    </a:ext>
                  </a:extLst>
                </a:gridCol>
                <a:gridCol w="726269">
                  <a:extLst>
                    <a:ext uri="{9D8B030D-6E8A-4147-A177-3AD203B41FA5}">
                      <a16:colId xmlns:a16="http://schemas.microsoft.com/office/drawing/2014/main" val="1511685498"/>
                    </a:ext>
                  </a:extLst>
                </a:gridCol>
                <a:gridCol w="726269">
                  <a:extLst>
                    <a:ext uri="{9D8B030D-6E8A-4147-A177-3AD203B41FA5}">
                      <a16:colId xmlns:a16="http://schemas.microsoft.com/office/drawing/2014/main" val="887755757"/>
                    </a:ext>
                  </a:extLst>
                </a:gridCol>
                <a:gridCol w="726269">
                  <a:extLst>
                    <a:ext uri="{9D8B030D-6E8A-4147-A177-3AD203B41FA5}">
                      <a16:colId xmlns:a16="http://schemas.microsoft.com/office/drawing/2014/main" val="2040976404"/>
                    </a:ext>
                  </a:extLst>
                </a:gridCol>
                <a:gridCol w="726269">
                  <a:extLst>
                    <a:ext uri="{9D8B030D-6E8A-4147-A177-3AD203B41FA5}">
                      <a16:colId xmlns:a16="http://schemas.microsoft.com/office/drawing/2014/main" val="166443163"/>
                    </a:ext>
                  </a:extLst>
                </a:gridCol>
                <a:gridCol w="726269">
                  <a:extLst>
                    <a:ext uri="{9D8B030D-6E8A-4147-A177-3AD203B41FA5}">
                      <a16:colId xmlns:a16="http://schemas.microsoft.com/office/drawing/2014/main" val="2807195335"/>
                    </a:ext>
                  </a:extLst>
                </a:gridCol>
                <a:gridCol w="703240">
                  <a:extLst>
                    <a:ext uri="{9D8B030D-6E8A-4147-A177-3AD203B41FA5}">
                      <a16:colId xmlns:a16="http://schemas.microsoft.com/office/drawing/2014/main" val="94096172"/>
                    </a:ext>
                  </a:extLst>
                </a:gridCol>
                <a:gridCol w="749298">
                  <a:extLst>
                    <a:ext uri="{9D8B030D-6E8A-4147-A177-3AD203B41FA5}">
                      <a16:colId xmlns:a16="http://schemas.microsoft.com/office/drawing/2014/main" val="2977301136"/>
                    </a:ext>
                  </a:extLst>
                </a:gridCol>
              </a:tblGrid>
              <a:tr h="157830">
                <a:tc>
                  <a:txBody>
                    <a:bodyPr/>
                    <a:lstStyle/>
                    <a:p>
                      <a:pPr algn="ctr"/>
                      <a:r>
                        <a:rPr kumimoji="1" lang="en-US" altLang="ja-JP" sz="1600" dirty="0">
                          <a:solidFill>
                            <a:schemeClr val="tx1"/>
                          </a:solidFill>
                          <a:latin typeface="BIZ UDPゴシック" panose="020B0400000000000000" pitchFamily="50" charset="-128"/>
                          <a:ea typeface="BIZ UDPゴシック" panose="020B0400000000000000" pitchFamily="50" charset="-128"/>
                        </a:rPr>
                        <a:t>0</a:t>
                      </a:r>
                      <a:r>
                        <a:rPr kumimoji="1" lang="ja-JP" altLang="en-US" sz="1600" dirty="0">
                          <a:solidFill>
                            <a:schemeClr val="tx1"/>
                          </a:solidFill>
                          <a:latin typeface="BIZ UDPゴシック" panose="020B0400000000000000" pitchFamily="50" charset="-128"/>
                          <a:ea typeface="BIZ UDPゴシック" panose="020B0400000000000000" pitchFamily="50" charset="-128"/>
                        </a:rPr>
                        <a:t>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600" dirty="0">
                          <a:solidFill>
                            <a:schemeClr val="tx1"/>
                          </a:solidFill>
                          <a:latin typeface="BIZ UDPゴシック" panose="020B0400000000000000" pitchFamily="50" charset="-128"/>
                          <a:ea typeface="BIZ UDPゴシック" panose="020B0400000000000000" pitchFamily="50" charset="-128"/>
                        </a:rPr>
                        <a:t>1</a:t>
                      </a:r>
                      <a:r>
                        <a:rPr kumimoji="1" lang="ja-JP" altLang="en-US" sz="1600" dirty="0">
                          <a:solidFill>
                            <a:schemeClr val="tx1"/>
                          </a:solidFill>
                          <a:latin typeface="BIZ UDPゴシック" panose="020B0400000000000000" pitchFamily="50" charset="-128"/>
                          <a:ea typeface="BIZ UDPゴシック" panose="020B0400000000000000" pitchFamily="50" charset="-128"/>
                        </a:rPr>
                        <a:t>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600" dirty="0">
                          <a:solidFill>
                            <a:schemeClr val="tx1"/>
                          </a:solidFill>
                          <a:latin typeface="BIZ UDPゴシック" panose="020B0400000000000000" pitchFamily="50" charset="-128"/>
                          <a:ea typeface="BIZ UDPゴシック" panose="020B0400000000000000" pitchFamily="50" charset="-128"/>
                        </a:rPr>
                        <a:t>2</a:t>
                      </a:r>
                      <a:r>
                        <a:rPr kumimoji="1" lang="ja-JP" altLang="en-US" sz="1600" dirty="0">
                          <a:solidFill>
                            <a:schemeClr val="tx1"/>
                          </a:solidFill>
                          <a:latin typeface="BIZ UDPゴシック" panose="020B0400000000000000" pitchFamily="50" charset="-128"/>
                          <a:ea typeface="BIZ UDPゴシック" panose="020B0400000000000000" pitchFamily="50" charset="-128"/>
                        </a:rPr>
                        <a:t>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３日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４日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BIZ UDPゴシック" panose="020B0400000000000000" pitchFamily="50" charset="-128"/>
                          <a:ea typeface="BIZ UDPゴシック" panose="020B0400000000000000" pitchFamily="50" charset="-128"/>
                        </a:rPr>
                        <a:t>5</a:t>
                      </a:r>
                      <a:r>
                        <a:rPr kumimoji="1" lang="ja-JP" altLang="en-US" sz="1600" dirty="0">
                          <a:solidFill>
                            <a:schemeClr val="tx1"/>
                          </a:solidFill>
                          <a:latin typeface="BIZ UDPゴシック" panose="020B0400000000000000" pitchFamily="50" charset="-128"/>
                          <a:ea typeface="BIZ UDPゴシック" panose="020B0400000000000000" pitchFamily="50" charset="-128"/>
                        </a:rPr>
                        <a:t>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BIZ UDPゴシック" panose="020B0400000000000000" pitchFamily="50" charset="-128"/>
                          <a:ea typeface="BIZ UDPゴシック" panose="020B0400000000000000" pitchFamily="50" charset="-128"/>
                        </a:rPr>
                        <a:t>6</a:t>
                      </a:r>
                      <a:r>
                        <a:rPr kumimoji="1" lang="ja-JP" altLang="en-US" sz="1600" dirty="0">
                          <a:solidFill>
                            <a:schemeClr val="tx1"/>
                          </a:solidFill>
                          <a:latin typeface="BIZ UDPゴシック" panose="020B0400000000000000" pitchFamily="50" charset="-128"/>
                          <a:ea typeface="BIZ UDPゴシック" panose="020B0400000000000000" pitchFamily="50" charset="-128"/>
                        </a:rPr>
                        <a:t>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BIZ UDPゴシック" panose="020B0400000000000000" pitchFamily="50" charset="-128"/>
                          <a:ea typeface="BIZ UDPゴシック" panose="020B0400000000000000" pitchFamily="50" charset="-128"/>
                        </a:rPr>
                        <a:t>7</a:t>
                      </a:r>
                      <a:r>
                        <a:rPr kumimoji="1" lang="ja-JP" altLang="en-US" sz="1600" dirty="0">
                          <a:solidFill>
                            <a:schemeClr val="tx1"/>
                          </a:solidFill>
                          <a:latin typeface="BIZ UDPゴシック" panose="020B0400000000000000" pitchFamily="50" charset="-128"/>
                          <a:ea typeface="BIZ UDPゴシック" panose="020B0400000000000000" pitchFamily="50" charset="-128"/>
                        </a:rPr>
                        <a:t>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BIZ UDPゴシック" panose="020B0400000000000000" pitchFamily="50" charset="-128"/>
                          <a:ea typeface="BIZ UDPゴシック" panose="020B0400000000000000" pitchFamily="50" charset="-128"/>
                        </a:rPr>
                        <a:t>8</a:t>
                      </a:r>
                      <a:r>
                        <a:rPr kumimoji="1" lang="ja-JP" altLang="en-US" sz="1600" dirty="0">
                          <a:solidFill>
                            <a:schemeClr val="tx1"/>
                          </a:solidFill>
                          <a:latin typeface="BIZ UDPゴシック" panose="020B0400000000000000" pitchFamily="50" charset="-128"/>
                          <a:ea typeface="BIZ UDPゴシック" panose="020B0400000000000000" pitchFamily="50" charset="-128"/>
                        </a:rPr>
                        <a:t>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latin typeface="BIZ UDPゴシック" panose="020B0400000000000000" pitchFamily="50" charset="-128"/>
                          <a:ea typeface="BIZ UDPゴシック" panose="020B0400000000000000" pitchFamily="50" charset="-128"/>
                        </a:rPr>
                        <a:t>９日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600" dirty="0">
                          <a:solidFill>
                            <a:schemeClr val="tx1"/>
                          </a:solidFill>
                          <a:latin typeface="BIZ UDPゴシック" panose="020B0400000000000000" pitchFamily="50" charset="-128"/>
                          <a:ea typeface="BIZ UDPゴシック" panose="020B0400000000000000" pitchFamily="50" charset="-128"/>
                        </a:rPr>
                        <a:t>10</a:t>
                      </a:r>
                      <a:r>
                        <a:rPr kumimoji="1" lang="ja-JP" altLang="en-US" sz="1600" dirty="0">
                          <a:solidFill>
                            <a:schemeClr val="tx1"/>
                          </a:solidFill>
                          <a:latin typeface="BIZ UDPゴシック" panose="020B0400000000000000" pitchFamily="50" charset="-128"/>
                          <a:ea typeface="BIZ UDPゴシック" panose="020B0400000000000000" pitchFamily="50" charset="-128"/>
                        </a:rPr>
                        <a:t>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１１日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4039583459"/>
                  </a:ext>
                </a:extLst>
              </a:tr>
              <a:tr h="323497">
                <a:tc>
                  <a:txBody>
                    <a:bodyPr/>
                    <a:lstStyle/>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例</a:t>
                      </a:r>
                      <a:r>
                        <a:rPr kumimoji="1" lang="ja-JP" altLang="en-US" sz="1600" baseline="0" dirty="0">
                          <a:solidFill>
                            <a:schemeClr val="tx1"/>
                          </a:solidFill>
                          <a:latin typeface="BIZ UDPゴシック" panose="020B0400000000000000" pitchFamily="50" charset="-128"/>
                          <a:ea typeface="BIZ UDPゴシック" panose="020B0400000000000000" pitchFamily="50" charset="-128"/>
                        </a:rPr>
                        <a:t>   </a:t>
                      </a:r>
                      <a:r>
                        <a:rPr kumimoji="1" lang="en-US" altLang="ja-JP" sz="1600" baseline="0" dirty="0">
                          <a:solidFill>
                            <a:schemeClr val="tx1"/>
                          </a:solidFill>
                          <a:latin typeface="BIZ UDPゴシック" panose="020B0400000000000000" pitchFamily="50" charset="-128"/>
                          <a:ea typeface="BIZ UDPゴシック" panose="020B0400000000000000" pitchFamily="50" charset="-128"/>
                        </a:rPr>
                        <a:t>2/1</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600" dirty="0">
                          <a:solidFill>
                            <a:schemeClr val="tx1"/>
                          </a:solidFill>
                          <a:latin typeface="BIZ UDPゴシック" panose="020B0400000000000000" pitchFamily="50" charset="-128"/>
                          <a:ea typeface="BIZ UDPゴシック" panose="020B0400000000000000" pitchFamily="50" charset="-128"/>
                        </a:rPr>
                        <a:t>2/2</a:t>
                      </a: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600" dirty="0">
                          <a:solidFill>
                            <a:schemeClr val="tx1"/>
                          </a:solidFill>
                          <a:latin typeface="BIZ UDPゴシック" panose="020B0400000000000000" pitchFamily="50" charset="-128"/>
                          <a:ea typeface="BIZ UDPゴシック" panose="020B0400000000000000" pitchFamily="50" charset="-128"/>
                        </a:rPr>
                        <a:t>2/3</a:t>
                      </a: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600" dirty="0">
                          <a:solidFill>
                            <a:schemeClr val="tx1"/>
                          </a:solidFill>
                          <a:latin typeface="BIZ UDPゴシック" panose="020B0400000000000000" pitchFamily="50" charset="-128"/>
                          <a:ea typeface="BIZ UDPゴシック" panose="020B0400000000000000" pitchFamily="50" charset="-128"/>
                        </a:rPr>
                        <a:t>2/4</a:t>
                      </a: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600" dirty="0">
                          <a:solidFill>
                            <a:schemeClr val="tx1"/>
                          </a:solidFill>
                          <a:latin typeface="BIZ UDPゴシック" panose="020B0400000000000000" pitchFamily="50" charset="-128"/>
                          <a:ea typeface="BIZ UDPゴシック" panose="020B0400000000000000" pitchFamily="50" charset="-128"/>
                        </a:rPr>
                        <a:t>2/5</a:t>
                      </a: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BIZ UDPゴシック" panose="020B0400000000000000" pitchFamily="50" charset="-128"/>
                          <a:ea typeface="BIZ UDPゴシック" panose="020B0400000000000000" pitchFamily="50" charset="-128"/>
                        </a:rPr>
                        <a:t>2/6</a:t>
                      </a: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BIZ UDPゴシック" panose="020B0400000000000000" pitchFamily="50" charset="-128"/>
                          <a:ea typeface="BIZ UDPゴシック" panose="020B0400000000000000" pitchFamily="50" charset="-128"/>
                        </a:rPr>
                        <a:t>2/7</a:t>
                      </a: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BIZ UDPゴシック" panose="020B0400000000000000" pitchFamily="50" charset="-128"/>
                          <a:ea typeface="BIZ UDPゴシック" panose="020B0400000000000000" pitchFamily="50" charset="-128"/>
                        </a:rPr>
                        <a:t>2/8</a:t>
                      </a: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BIZ UDPゴシック" panose="020B0400000000000000" pitchFamily="50" charset="-128"/>
                          <a:ea typeface="BIZ UDPゴシック" panose="020B0400000000000000" pitchFamily="50" charset="-128"/>
                        </a:rPr>
                        <a:t>2/9</a:t>
                      </a: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solidFill>
                            <a:schemeClr val="tx1"/>
                          </a:solidFill>
                          <a:latin typeface="BIZ UDPゴシック" panose="020B0400000000000000" pitchFamily="50" charset="-128"/>
                          <a:ea typeface="BIZ UDPゴシック" panose="020B0400000000000000" pitchFamily="50" charset="-128"/>
                        </a:rPr>
                        <a:t>2/10</a:t>
                      </a: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600" dirty="0">
                          <a:solidFill>
                            <a:schemeClr val="tx1"/>
                          </a:solidFill>
                          <a:latin typeface="BIZ UDPゴシック" panose="020B0400000000000000" pitchFamily="50" charset="-128"/>
                          <a:ea typeface="BIZ UDPゴシック" panose="020B0400000000000000" pitchFamily="50" charset="-128"/>
                        </a:rPr>
                        <a:t>2/11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600" dirty="0">
                          <a:solidFill>
                            <a:schemeClr val="tx1"/>
                          </a:solidFill>
                          <a:latin typeface="BIZ UDPゴシック" panose="020B0400000000000000" pitchFamily="50" charset="-128"/>
                          <a:ea typeface="BIZ UDPゴシック" panose="020B0400000000000000" pitchFamily="50" charset="-128"/>
                        </a:rPr>
                        <a:t>2/12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25303643"/>
                  </a:ext>
                </a:extLst>
              </a:tr>
              <a:tr h="779042">
                <a:tc>
                  <a:txBody>
                    <a:bodyPr/>
                    <a:lstStyle/>
                    <a:p>
                      <a:pPr algn="ctr"/>
                      <a:r>
                        <a:rPr kumimoji="1" lang="en-US" altLang="ja-JP" sz="1600" dirty="0">
                          <a:solidFill>
                            <a:schemeClr val="tx1"/>
                          </a:solidFill>
                          <a:latin typeface="BIZ UDPゴシック" panose="020B0400000000000000" pitchFamily="50" charset="-128"/>
                          <a:ea typeface="BIZ UDPゴシック" panose="020B0400000000000000" pitchFamily="50" charset="-128"/>
                        </a:rPr>
                        <a:t>【</a:t>
                      </a:r>
                      <a:r>
                        <a:rPr kumimoji="1" lang="ja-JP" altLang="en-US" sz="1600" dirty="0">
                          <a:solidFill>
                            <a:schemeClr val="tx1"/>
                          </a:solidFill>
                          <a:latin typeface="BIZ UDPゴシック" panose="020B0400000000000000" pitchFamily="50" charset="-128"/>
                          <a:ea typeface="BIZ UDPゴシック" panose="020B0400000000000000" pitchFamily="50" charset="-128"/>
                        </a:rPr>
                        <a:t>有症状</a:t>
                      </a:r>
                      <a:r>
                        <a:rPr kumimoji="1" lang="en-US" altLang="ja-JP" sz="1600" dirty="0">
                          <a:solidFill>
                            <a:schemeClr val="tx1"/>
                          </a:solidFill>
                          <a:latin typeface="BIZ UDPゴシック" panose="020B0400000000000000" pitchFamily="50" charset="-128"/>
                          <a:ea typeface="BIZ UDPゴシック" panose="020B0400000000000000" pitchFamily="50" charset="-128"/>
                        </a:rPr>
                        <a:t>】</a:t>
                      </a:r>
                    </a:p>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発症日</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6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症状</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gn="ctr">
                        <a:lnSpc>
                          <a:spcPts val="16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軽快</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latin typeface="BIZ UDPゴシック" panose="020B0400000000000000" pitchFamily="50" charset="-128"/>
                          <a:ea typeface="BIZ UDPゴシック" panose="020B0400000000000000" pitchFamily="50" charset="-128"/>
                        </a:rPr>
                        <a:t>・・・</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療養</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解除</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45444407"/>
                  </a:ext>
                </a:extLst>
              </a:tr>
              <a:tr h="558767">
                <a:tc>
                  <a:txBody>
                    <a:bodyPr/>
                    <a:lstStyle/>
                    <a:p>
                      <a:pPr algn="ctr"/>
                      <a:r>
                        <a:rPr kumimoji="1" lang="en-US" altLang="ja-JP" sz="1600" dirty="0">
                          <a:solidFill>
                            <a:schemeClr val="tx1"/>
                          </a:solidFill>
                          <a:latin typeface="BIZ UDPゴシック" panose="020B0400000000000000" pitchFamily="50" charset="-128"/>
                          <a:ea typeface="BIZ UDPゴシック" panose="020B0400000000000000" pitchFamily="50" charset="-128"/>
                        </a:rPr>
                        <a:t>【</a:t>
                      </a:r>
                      <a:r>
                        <a:rPr kumimoji="1" lang="ja-JP" altLang="en-US" sz="1600" dirty="0">
                          <a:solidFill>
                            <a:schemeClr val="tx1"/>
                          </a:solidFill>
                          <a:latin typeface="BIZ UDPゴシック" panose="020B0400000000000000" pitchFamily="50" charset="-128"/>
                          <a:ea typeface="BIZ UDPゴシック" panose="020B0400000000000000" pitchFamily="50" charset="-128"/>
                        </a:rPr>
                        <a:t>無症状</a:t>
                      </a:r>
                      <a:r>
                        <a:rPr kumimoji="1" lang="en-US" altLang="ja-JP" sz="1600" dirty="0">
                          <a:solidFill>
                            <a:schemeClr val="tx1"/>
                          </a:solidFill>
                          <a:latin typeface="BIZ UDPゴシック" panose="020B0400000000000000" pitchFamily="50" charset="-128"/>
                          <a:ea typeface="BIZ UDPゴシック" panose="020B0400000000000000" pitchFamily="50" charset="-128"/>
                        </a:rPr>
                        <a:t>】</a:t>
                      </a:r>
                    </a:p>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検体採取日</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療養</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解除</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22230889"/>
                  </a:ext>
                </a:extLst>
              </a:tr>
            </a:tbl>
          </a:graphicData>
        </a:graphic>
      </p:graphicFrame>
      <p:sp>
        <p:nvSpPr>
          <p:cNvPr id="204" name="角丸四角形 203"/>
          <p:cNvSpPr/>
          <p:nvPr/>
        </p:nvSpPr>
        <p:spPr>
          <a:xfrm>
            <a:off x="654839" y="13069538"/>
            <a:ext cx="11008189" cy="872248"/>
          </a:xfrm>
          <a:prstGeom prst="round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u="sng" dirty="0">
                <a:latin typeface="BIZ UDPゴシック" panose="020B0400000000000000" pitchFamily="50" charset="-128"/>
                <a:ea typeface="BIZ UDPゴシック" panose="020B0400000000000000" pitchFamily="50" charset="-128"/>
              </a:rPr>
              <a:t>陽性者の感染可能期間中</a:t>
            </a:r>
            <a:r>
              <a:rPr kumimoji="1" lang="ja-JP" altLang="en-US" sz="1200" u="sng" dirty="0">
                <a:latin typeface="BIZ UDPゴシック" panose="020B0400000000000000" pitchFamily="50" charset="-128"/>
                <a:ea typeface="BIZ UDPゴシック" panose="020B0400000000000000" pitchFamily="50" charset="-128"/>
              </a:rPr>
              <a:t>（</a:t>
            </a:r>
            <a:r>
              <a:rPr kumimoji="1" lang="en-US" altLang="ja-JP" sz="1200" u="sng" dirty="0">
                <a:latin typeface="BIZ UDPゴシック" panose="020B0400000000000000" pitchFamily="50" charset="-128"/>
                <a:ea typeface="BIZ UDPゴシック" panose="020B0400000000000000" pitchFamily="50" charset="-128"/>
              </a:rPr>
              <a:t>※</a:t>
            </a:r>
            <a:r>
              <a:rPr kumimoji="1" lang="ja-JP" altLang="en-US" sz="1200" u="sng" dirty="0">
                <a:latin typeface="BIZ UDPゴシック" panose="020B0400000000000000" pitchFamily="50" charset="-128"/>
                <a:ea typeface="BIZ UDPゴシック" panose="020B0400000000000000" pitchFamily="50" charset="-128"/>
              </a:rPr>
              <a:t>２）</a:t>
            </a:r>
            <a:r>
              <a:rPr kumimoji="1" lang="ja-JP" altLang="en-US" u="sng" dirty="0">
                <a:latin typeface="BIZ UDPゴシック" panose="020B0400000000000000" pitchFamily="50" charset="-128"/>
                <a:ea typeface="BIZ UDPゴシック" panose="020B0400000000000000" pitchFamily="50" charset="-128"/>
              </a:rPr>
              <a:t>に、①または②の接触があった者</a:t>
            </a:r>
            <a:endParaRPr kumimoji="1" lang="en-US" altLang="ja-JP" u="sng" dirty="0">
              <a:latin typeface="BIZ UDPゴシック" panose="020B0400000000000000" pitchFamily="50" charset="-128"/>
              <a:ea typeface="BIZ UDPゴシック" panose="020B0400000000000000" pitchFamily="50" charset="-128"/>
            </a:endParaRPr>
          </a:p>
          <a:p>
            <a:r>
              <a:rPr kumimoji="1" lang="ja-JP" altLang="en-US" b="1" dirty="0">
                <a:latin typeface="BIZ UDPゴシック" panose="020B0400000000000000" pitchFamily="50" charset="-128"/>
                <a:ea typeface="BIZ UDPゴシック" panose="020B0400000000000000" pitchFamily="50" charset="-128"/>
              </a:rPr>
              <a:t>　①車内等で長時間</a:t>
            </a:r>
            <a:r>
              <a:rPr kumimoji="1" lang="ja-JP" altLang="en-US" sz="1600" b="1" dirty="0">
                <a:latin typeface="BIZ UDPゴシック" panose="020B0400000000000000" pitchFamily="50" charset="-128"/>
                <a:ea typeface="BIZ UDPゴシック" panose="020B0400000000000000" pitchFamily="50" charset="-128"/>
              </a:rPr>
              <a:t>（</a:t>
            </a:r>
            <a:r>
              <a:rPr kumimoji="1" lang="en-US" altLang="ja-JP" sz="1600" b="1" dirty="0">
                <a:latin typeface="BIZ UDPゴシック" panose="020B0400000000000000" pitchFamily="50" charset="-128"/>
                <a:ea typeface="BIZ UDPゴシック" panose="020B0400000000000000" pitchFamily="50" charset="-128"/>
              </a:rPr>
              <a:t>1</a:t>
            </a:r>
            <a:r>
              <a:rPr kumimoji="1" lang="ja-JP" altLang="en-US" sz="1600" b="1" dirty="0">
                <a:latin typeface="BIZ UDPゴシック" panose="020B0400000000000000" pitchFamily="50" charset="-128"/>
                <a:ea typeface="BIZ UDPゴシック" panose="020B0400000000000000" pitchFamily="50" charset="-128"/>
              </a:rPr>
              <a:t>時間以上）</a:t>
            </a:r>
            <a:r>
              <a:rPr kumimoji="1" lang="ja-JP" altLang="en-US" b="1" dirty="0">
                <a:latin typeface="BIZ UDPゴシック" panose="020B0400000000000000" pitchFamily="50" charset="-128"/>
                <a:ea typeface="BIZ UDPゴシック" panose="020B0400000000000000" pitchFamily="50" charset="-128"/>
              </a:rPr>
              <a:t>の接触</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b="1" dirty="0">
                <a:latin typeface="BIZ UDPゴシック" panose="020B0400000000000000" pitchFamily="50" charset="-128"/>
                <a:ea typeface="BIZ UDPゴシック" panose="020B0400000000000000" pitchFamily="50" charset="-128"/>
              </a:rPr>
              <a:t>　②手で触れる距離</a:t>
            </a:r>
            <a:r>
              <a:rPr kumimoji="1" lang="ja-JP" altLang="en-US" sz="1600" b="1" dirty="0">
                <a:latin typeface="BIZ UDPゴシック" panose="020B0400000000000000" pitchFamily="50" charset="-128"/>
                <a:ea typeface="BIZ UDPゴシック" panose="020B0400000000000000" pitchFamily="50" charset="-128"/>
              </a:rPr>
              <a:t>（目安として１ｍ）</a:t>
            </a:r>
            <a:r>
              <a:rPr kumimoji="1" lang="ja-JP" altLang="en-US" b="1" dirty="0">
                <a:latin typeface="BIZ UDPゴシック" panose="020B0400000000000000" pitchFamily="50" charset="-128"/>
                <a:ea typeface="BIZ UDPゴシック" panose="020B0400000000000000" pitchFamily="50" charset="-128"/>
              </a:rPr>
              <a:t>でマスクなしで</a:t>
            </a:r>
            <a:r>
              <a:rPr kumimoji="1" lang="en-US" altLang="ja-JP" b="1" dirty="0">
                <a:latin typeface="BIZ UDPゴシック" panose="020B0400000000000000" pitchFamily="50" charset="-128"/>
                <a:ea typeface="BIZ UDPゴシック" panose="020B0400000000000000" pitchFamily="50" charset="-128"/>
              </a:rPr>
              <a:t>15</a:t>
            </a:r>
            <a:r>
              <a:rPr kumimoji="1" lang="ja-JP" altLang="en-US" b="1" dirty="0">
                <a:latin typeface="BIZ UDPゴシック" panose="020B0400000000000000" pitchFamily="50" charset="-128"/>
                <a:ea typeface="BIZ UDPゴシック" panose="020B0400000000000000" pitchFamily="50" charset="-128"/>
              </a:rPr>
              <a:t>分以上の接触</a:t>
            </a:r>
            <a:r>
              <a:rPr kumimoji="1" lang="ja-JP" altLang="en-US" sz="1400" dirty="0">
                <a:latin typeface="BIZ UDPゴシック" panose="020B0400000000000000" pitchFamily="50" charset="-128"/>
                <a:ea typeface="BIZ UDPゴシック" panose="020B0400000000000000" pitchFamily="50" charset="-128"/>
              </a:rPr>
              <a:t>（仕事中、休憩時間等も含む） </a:t>
            </a:r>
            <a:endParaRPr kumimoji="1" lang="en-US" altLang="ja-JP" sz="2400" dirty="0">
              <a:latin typeface="BIZ UDPゴシック" panose="020B0400000000000000" pitchFamily="50" charset="-128"/>
              <a:ea typeface="BIZ UDPゴシック" panose="020B0400000000000000" pitchFamily="50" charset="-128"/>
            </a:endParaRPr>
          </a:p>
          <a:p>
            <a:r>
              <a:rPr kumimoji="1" lang="en-US" altLang="ja-JP" sz="1400" dirty="0">
                <a:latin typeface="BIZ UDPゴシック" panose="020B0400000000000000" pitchFamily="50" charset="-128"/>
                <a:ea typeface="BIZ UDPゴシック" panose="020B0400000000000000" pitchFamily="50" charset="-128"/>
              </a:rPr>
              <a:t> </a:t>
            </a:r>
            <a:r>
              <a:rPr kumimoji="1" lang="ja-JP" altLang="en-US" sz="1400" dirty="0">
                <a:latin typeface="BIZ UDPゴシック" panose="020B0400000000000000" pitchFamily="50" charset="-128"/>
                <a:ea typeface="BIZ UDPゴシック" panose="020B0400000000000000" pitchFamily="50" charset="-128"/>
              </a:rPr>
              <a:t>　　　</a:t>
            </a:r>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２　</a:t>
            </a:r>
            <a:r>
              <a:rPr kumimoji="1" lang="ja-JP" altLang="en-US" sz="1400" u="sng" dirty="0">
                <a:latin typeface="BIZ UDPゴシック" panose="020B0400000000000000" pitchFamily="50" charset="-128"/>
                <a:ea typeface="BIZ UDPゴシック" panose="020B0400000000000000" pitchFamily="50" charset="-128"/>
              </a:rPr>
              <a:t>陽性者が</a:t>
            </a:r>
            <a:r>
              <a:rPr kumimoji="1" lang="ja-JP" altLang="en-US" sz="1400" dirty="0">
                <a:latin typeface="BIZ UDPゴシック" panose="020B0400000000000000" pitchFamily="50" charset="-128"/>
                <a:ea typeface="BIZ UDPゴシック" panose="020B0400000000000000" pitchFamily="50" charset="-128"/>
              </a:rPr>
              <a:t>有症状の場合は発症日の２日前から、無症状の場合は陽性となった検体採取日の２日前から療養解除されるまでの期間</a:t>
            </a:r>
            <a:endParaRPr kumimoji="1" lang="en-US" altLang="ja-JP" sz="1400" dirty="0">
              <a:latin typeface="BIZ UDPゴシック" panose="020B0400000000000000" pitchFamily="50" charset="-128"/>
              <a:ea typeface="BIZ UDPゴシック" panose="020B0400000000000000" pitchFamily="50" charset="-128"/>
            </a:endParaRPr>
          </a:p>
        </p:txBody>
      </p:sp>
      <p:sp>
        <p:nvSpPr>
          <p:cNvPr id="205" name="テキスト ボックス 204"/>
          <p:cNvSpPr txBox="1"/>
          <p:nvPr/>
        </p:nvSpPr>
        <p:spPr>
          <a:xfrm>
            <a:off x="541793" y="12648223"/>
            <a:ext cx="3185487" cy="369332"/>
          </a:xfrm>
          <a:prstGeom prst="rect">
            <a:avLst/>
          </a:prstGeom>
          <a:noFill/>
        </p:spPr>
        <p:txBody>
          <a:bodyPr wrap="square" rtlCol="0">
            <a:spAutoFit/>
          </a:bodyPr>
          <a:lstStyle/>
          <a:p>
            <a:r>
              <a:rPr kumimoji="1" lang="en-US" altLang="ja-JP" b="1" dirty="0">
                <a:solidFill>
                  <a:srgbClr val="002060"/>
                </a:solidFill>
                <a:latin typeface="BIZ UDPゴシック" panose="020B0400000000000000" pitchFamily="50" charset="-128"/>
                <a:ea typeface="BIZ UDPゴシック" panose="020B0400000000000000" pitchFamily="50" charset="-128"/>
              </a:rPr>
              <a:t>【</a:t>
            </a:r>
            <a:r>
              <a:rPr kumimoji="1" lang="ja-JP" altLang="en-US" b="1" dirty="0">
                <a:solidFill>
                  <a:srgbClr val="002060"/>
                </a:solidFill>
                <a:latin typeface="BIZ UDPゴシック" panose="020B0400000000000000" pitchFamily="50" charset="-128"/>
                <a:ea typeface="BIZ UDPゴシック" panose="020B0400000000000000" pitchFamily="50" charset="-128"/>
              </a:rPr>
              <a:t>濃厚接触の判断</a:t>
            </a:r>
            <a:r>
              <a:rPr kumimoji="1" lang="en-US" altLang="ja-JP" b="1" dirty="0">
                <a:solidFill>
                  <a:srgbClr val="002060"/>
                </a:solidFill>
                <a:latin typeface="BIZ UDPゴシック" panose="020B0400000000000000" pitchFamily="50" charset="-128"/>
                <a:ea typeface="BIZ UDPゴシック" panose="020B0400000000000000" pitchFamily="50" charset="-128"/>
              </a:rPr>
              <a:t>】</a:t>
            </a:r>
            <a:r>
              <a:rPr kumimoji="1" lang="ja-JP" altLang="en-US" b="1" dirty="0">
                <a:solidFill>
                  <a:srgbClr val="002060"/>
                </a:solidFill>
                <a:latin typeface="BIZ UDPゴシック" panose="020B0400000000000000" pitchFamily="50" charset="-128"/>
                <a:ea typeface="BIZ UDPゴシック" panose="020B0400000000000000" pitchFamily="50" charset="-128"/>
              </a:rPr>
              <a:t>　</a:t>
            </a:r>
          </a:p>
        </p:txBody>
      </p:sp>
      <p:sp>
        <p:nvSpPr>
          <p:cNvPr id="206" name="テキスト ボックス 205"/>
          <p:cNvSpPr txBox="1"/>
          <p:nvPr/>
        </p:nvSpPr>
        <p:spPr>
          <a:xfrm>
            <a:off x="553241" y="14125910"/>
            <a:ext cx="9888883" cy="369332"/>
          </a:xfrm>
          <a:prstGeom prst="rect">
            <a:avLst/>
          </a:prstGeom>
          <a:noFill/>
        </p:spPr>
        <p:txBody>
          <a:bodyPr wrap="square" rtlCol="0">
            <a:spAutoFit/>
          </a:bodyPr>
          <a:lstStyle/>
          <a:p>
            <a:r>
              <a:rPr kumimoji="1" lang="en-US" altLang="ja-JP" b="1" dirty="0">
                <a:solidFill>
                  <a:srgbClr val="002060"/>
                </a:solidFill>
                <a:latin typeface="BIZ UDPゴシック" panose="020B0400000000000000" pitchFamily="50" charset="-128"/>
                <a:ea typeface="BIZ UDPゴシック" panose="020B0400000000000000" pitchFamily="50" charset="-128"/>
              </a:rPr>
              <a:t>【</a:t>
            </a:r>
            <a:r>
              <a:rPr kumimoji="1" lang="ja-JP" altLang="en-US" b="1" dirty="0">
                <a:solidFill>
                  <a:srgbClr val="002060"/>
                </a:solidFill>
                <a:latin typeface="BIZ UDPゴシック" panose="020B0400000000000000" pitchFamily="50" charset="-128"/>
                <a:ea typeface="BIZ UDPゴシック" panose="020B0400000000000000" pitchFamily="50" charset="-128"/>
              </a:rPr>
              <a:t>あなたと濃厚接触した可能性がある方に、次の３つをお伝えください。</a:t>
            </a:r>
            <a:r>
              <a:rPr kumimoji="1" lang="en-US" altLang="ja-JP" b="1" dirty="0">
                <a:solidFill>
                  <a:srgbClr val="002060"/>
                </a:solidFill>
                <a:latin typeface="BIZ UDPゴシック" panose="020B0400000000000000" pitchFamily="50" charset="-128"/>
                <a:ea typeface="BIZ UDPゴシック" panose="020B0400000000000000" pitchFamily="50" charset="-128"/>
              </a:rPr>
              <a:t>】</a:t>
            </a:r>
            <a:r>
              <a:rPr kumimoji="1" lang="ja-JP" altLang="en-US" b="1" dirty="0">
                <a:solidFill>
                  <a:srgbClr val="002060"/>
                </a:solidFill>
                <a:latin typeface="BIZ UDPゴシック" panose="020B0400000000000000" pitchFamily="50" charset="-128"/>
                <a:ea typeface="BIZ UDPゴシック" panose="020B0400000000000000" pitchFamily="50" charset="-128"/>
              </a:rPr>
              <a:t>　</a:t>
            </a:r>
          </a:p>
        </p:txBody>
      </p:sp>
      <p:sp>
        <p:nvSpPr>
          <p:cNvPr id="207" name="角丸四角形 206"/>
          <p:cNvSpPr/>
          <p:nvPr/>
        </p:nvSpPr>
        <p:spPr>
          <a:xfrm>
            <a:off x="508605" y="14480967"/>
            <a:ext cx="3656997" cy="88898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u="sng" dirty="0">
                <a:solidFill>
                  <a:schemeClr val="tx1"/>
                </a:solidFill>
                <a:latin typeface="BIZ UDPゴシック" panose="020B0400000000000000" pitchFamily="50" charset="-128"/>
                <a:ea typeface="BIZ UDPゴシック" panose="020B0400000000000000" pitchFamily="50" charset="-128"/>
              </a:rPr>
              <a:t>①自宅待機・外出自粛</a:t>
            </a:r>
            <a:endParaRPr kumimoji="1" lang="en-US" altLang="ja-JP" b="1" u="sng"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陽性者との最終接触日から</a:t>
            </a:r>
            <a:r>
              <a:rPr kumimoji="1" lang="ja-JP" altLang="en-US" b="1" u="sng" dirty="0">
                <a:solidFill>
                  <a:schemeClr val="tx1"/>
                </a:solidFill>
                <a:latin typeface="BIZ UDPゴシック" panose="020B0400000000000000" pitchFamily="50" charset="-128"/>
                <a:ea typeface="BIZ UDPゴシック" panose="020B0400000000000000" pitchFamily="50" charset="-128"/>
              </a:rPr>
              <a:t>７日間</a:t>
            </a:r>
          </a:p>
        </p:txBody>
      </p:sp>
      <p:sp>
        <p:nvSpPr>
          <p:cNvPr id="209" name="角丸四角形 208"/>
          <p:cNvSpPr/>
          <p:nvPr/>
        </p:nvSpPr>
        <p:spPr>
          <a:xfrm>
            <a:off x="4223957" y="14480968"/>
            <a:ext cx="3831471" cy="88898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u="sng" dirty="0">
                <a:solidFill>
                  <a:schemeClr val="tx1"/>
                </a:solidFill>
                <a:latin typeface="BIZ UDPゴシック" panose="020B0400000000000000" pitchFamily="50" charset="-128"/>
                <a:ea typeface="BIZ UDPゴシック" panose="020B0400000000000000" pitchFamily="50" charset="-128"/>
              </a:rPr>
              <a:t>②健康観察</a:t>
            </a:r>
            <a:endParaRPr kumimoji="1" lang="en-US" altLang="ja-JP" b="1" u="sng"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陽性者との最終接触日から</a:t>
            </a:r>
            <a:r>
              <a:rPr kumimoji="1" lang="ja-JP" altLang="en-US" b="1" u="sng" dirty="0">
                <a:solidFill>
                  <a:schemeClr val="tx1"/>
                </a:solidFill>
                <a:latin typeface="BIZ UDPゴシック" panose="020B0400000000000000" pitchFamily="50" charset="-128"/>
                <a:ea typeface="BIZ UDPゴシック" panose="020B0400000000000000" pitchFamily="50" charset="-128"/>
              </a:rPr>
              <a:t>１０日間</a:t>
            </a:r>
            <a:endParaRPr kumimoji="1" lang="en-US" altLang="ja-JP" b="1" u="sng"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a:t>
            </a:r>
            <a:r>
              <a:rPr kumimoji="1" lang="en-US" altLang="ja-JP" sz="1600" dirty="0">
                <a:solidFill>
                  <a:schemeClr val="tx1"/>
                </a:solidFill>
                <a:latin typeface="BIZ UDPゴシック" panose="020B0400000000000000" pitchFamily="50" charset="-128"/>
                <a:ea typeface="BIZ UDPゴシック" panose="020B0400000000000000" pitchFamily="50" charset="-128"/>
              </a:rPr>
              <a:t>1</a:t>
            </a:r>
            <a:r>
              <a:rPr kumimoji="1" lang="ja-JP" altLang="en-US" sz="1600" dirty="0">
                <a:solidFill>
                  <a:schemeClr val="tx1"/>
                </a:solidFill>
                <a:latin typeface="BIZ UDPゴシック" panose="020B0400000000000000" pitchFamily="50" charset="-128"/>
                <a:ea typeface="BIZ UDPゴシック" panose="020B0400000000000000" pitchFamily="50" charset="-128"/>
              </a:rPr>
              <a:t>日</a:t>
            </a:r>
            <a:r>
              <a:rPr kumimoji="1" lang="en-US" altLang="ja-JP" sz="1600" dirty="0">
                <a:solidFill>
                  <a:schemeClr val="tx1"/>
                </a:solidFill>
                <a:latin typeface="BIZ UDPゴシック" panose="020B0400000000000000" pitchFamily="50" charset="-128"/>
                <a:ea typeface="BIZ UDPゴシック" panose="020B0400000000000000" pitchFamily="50" charset="-128"/>
              </a:rPr>
              <a:t>2</a:t>
            </a:r>
            <a:r>
              <a:rPr kumimoji="1" lang="ja-JP" altLang="en-US" sz="1600" dirty="0">
                <a:solidFill>
                  <a:schemeClr val="tx1"/>
                </a:solidFill>
                <a:latin typeface="BIZ UDPゴシック" panose="020B0400000000000000" pitchFamily="50" charset="-128"/>
                <a:ea typeface="BIZ UDPゴシック" panose="020B0400000000000000" pitchFamily="50" charset="-128"/>
              </a:rPr>
              <a:t>回の体温測定が目安）</a:t>
            </a:r>
          </a:p>
        </p:txBody>
      </p:sp>
      <p:sp>
        <p:nvSpPr>
          <p:cNvPr id="210" name="角丸四角形 209"/>
          <p:cNvSpPr/>
          <p:nvPr/>
        </p:nvSpPr>
        <p:spPr>
          <a:xfrm>
            <a:off x="8118995" y="14480967"/>
            <a:ext cx="3655714" cy="893015"/>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u="sng" dirty="0">
                <a:solidFill>
                  <a:schemeClr val="tx1"/>
                </a:solidFill>
                <a:latin typeface="BIZ UDPゴシック" panose="020B0400000000000000" pitchFamily="50" charset="-128"/>
                <a:ea typeface="BIZ UDPゴシック" panose="020B0400000000000000" pitchFamily="50" charset="-128"/>
              </a:rPr>
              <a:t>③検査</a:t>
            </a:r>
            <a:endParaRPr kumimoji="1" lang="en-US" altLang="ja-JP" b="1" u="sng" dirty="0">
              <a:solidFill>
                <a:schemeClr val="tx1"/>
              </a:solidFill>
              <a:latin typeface="BIZ UDPゴシック" panose="020B0400000000000000" pitchFamily="50" charset="-128"/>
              <a:ea typeface="BIZ UDPゴシック" panose="020B0400000000000000" pitchFamily="50" charset="-128"/>
            </a:endParaRPr>
          </a:p>
          <a:p>
            <a:r>
              <a:rPr kumimoji="1" lang="ja-JP" altLang="en-US" b="1" u="sng" dirty="0">
                <a:solidFill>
                  <a:schemeClr val="tx1"/>
                </a:solidFill>
                <a:latin typeface="BIZ UDPゴシック" panose="020B0400000000000000" pitchFamily="50" charset="-128"/>
                <a:ea typeface="BIZ UDPゴシック" panose="020B0400000000000000" pitchFamily="50" charset="-128"/>
              </a:rPr>
              <a:t>無症状</a:t>
            </a:r>
            <a:r>
              <a:rPr kumimoji="1" lang="ja-JP" altLang="en-US" dirty="0">
                <a:solidFill>
                  <a:schemeClr val="tx1"/>
                </a:solidFill>
                <a:latin typeface="BIZ UDPゴシック" panose="020B0400000000000000" pitchFamily="50" charset="-128"/>
                <a:ea typeface="BIZ UDPゴシック" panose="020B0400000000000000" pitchFamily="50" charset="-128"/>
              </a:rPr>
              <a:t>：検査せず、自宅待機</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r>
              <a:rPr kumimoji="1" lang="ja-JP" altLang="en-US" b="1" u="sng" dirty="0">
                <a:solidFill>
                  <a:schemeClr val="tx1"/>
                </a:solidFill>
                <a:latin typeface="BIZ UDPゴシック" panose="020B0400000000000000" pitchFamily="50" charset="-128"/>
                <a:ea typeface="BIZ UDPゴシック" panose="020B0400000000000000" pitchFamily="50" charset="-128"/>
              </a:rPr>
              <a:t>有症状</a:t>
            </a:r>
            <a:r>
              <a:rPr kumimoji="1" lang="ja-JP" altLang="en-US" dirty="0">
                <a:solidFill>
                  <a:schemeClr val="tx1"/>
                </a:solidFill>
                <a:latin typeface="BIZ UDPゴシック" panose="020B0400000000000000" pitchFamily="50" charset="-128"/>
                <a:ea typeface="BIZ UDPゴシック" panose="020B0400000000000000" pitchFamily="50" charset="-128"/>
              </a:rPr>
              <a:t>：速やかに医療機関を受診</a:t>
            </a:r>
          </a:p>
        </p:txBody>
      </p:sp>
      <p:sp>
        <p:nvSpPr>
          <p:cNvPr id="52" name="角丸四角形 51"/>
          <p:cNvSpPr/>
          <p:nvPr/>
        </p:nvSpPr>
        <p:spPr>
          <a:xfrm>
            <a:off x="7592044" y="4611199"/>
            <a:ext cx="3507758" cy="53087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b="1" dirty="0">
                <a:latin typeface="BIZ UDPゴシック" panose="020B0400000000000000" pitchFamily="50" charset="-128"/>
                <a:ea typeface="BIZ UDPゴシック" panose="020B0400000000000000" pitchFamily="50" charset="-128"/>
              </a:rPr>
              <a:t>重症化リスクの有無にかかわらず</a:t>
            </a:r>
            <a:endParaRPr kumimoji="1" lang="en-US" altLang="ja-JP" sz="1600" b="1" dirty="0">
              <a:latin typeface="BIZ UDPゴシック" panose="020B0400000000000000" pitchFamily="50" charset="-128"/>
              <a:ea typeface="BIZ UDPゴシック" panose="020B0400000000000000" pitchFamily="50" charset="-128"/>
            </a:endParaRPr>
          </a:p>
          <a:p>
            <a:pPr algn="ctr"/>
            <a:r>
              <a:rPr kumimoji="1" lang="ja-JP" altLang="en-US" sz="1600" b="1" dirty="0">
                <a:latin typeface="BIZ UDPゴシック" panose="020B0400000000000000" pitchFamily="50" charset="-128"/>
                <a:ea typeface="BIZ UDPゴシック" panose="020B0400000000000000" pitchFamily="50" charset="-128"/>
              </a:rPr>
              <a:t>保健所から連絡</a:t>
            </a:r>
          </a:p>
        </p:txBody>
      </p:sp>
      <p:sp>
        <p:nvSpPr>
          <p:cNvPr id="57" name="テキスト ボックス 56"/>
          <p:cNvSpPr txBox="1"/>
          <p:nvPr/>
        </p:nvSpPr>
        <p:spPr>
          <a:xfrm>
            <a:off x="3327361" y="12094912"/>
            <a:ext cx="6410983" cy="523220"/>
          </a:xfrm>
          <a:prstGeom prst="rect">
            <a:avLst/>
          </a:prstGeom>
          <a:noFill/>
        </p:spPr>
        <p:txBody>
          <a:bodyPr wrap="square" rtlCol="0">
            <a:spAutoFit/>
          </a:bodyPr>
          <a:lstStyle/>
          <a:p>
            <a:r>
              <a:rPr lang="ja-JP" altLang="en-US" sz="2800" b="1" dirty="0">
                <a:solidFill>
                  <a:schemeClr val="bg1"/>
                </a:solidFill>
                <a:effectLst>
                  <a:outerShdw blurRad="50800" dist="38100" dir="16200000" rotWithShape="0">
                    <a:prstClr val="black">
                      <a:alpha val="40000"/>
                    </a:prstClr>
                  </a:outerShdw>
                </a:effectLst>
                <a:latin typeface="HG丸ｺﾞｼｯｸM-PRO" panose="020F0600000000000000" pitchFamily="50" charset="-128"/>
                <a:ea typeface="HG丸ｺﾞｼｯｸM-PRO" panose="020F0600000000000000" pitchFamily="50" charset="-128"/>
              </a:rPr>
              <a:t>濃厚接触の可能性がある方への対応</a:t>
            </a:r>
          </a:p>
        </p:txBody>
      </p:sp>
      <p:cxnSp>
        <p:nvCxnSpPr>
          <p:cNvPr id="58" name="直線矢印コネクタ 57"/>
          <p:cNvCxnSpPr/>
          <p:nvPr/>
        </p:nvCxnSpPr>
        <p:spPr>
          <a:xfrm>
            <a:off x="3986652" y="8020615"/>
            <a:ext cx="0" cy="324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sp>
        <p:nvSpPr>
          <p:cNvPr id="6" name="右矢印 5"/>
          <p:cNvSpPr/>
          <p:nvPr/>
        </p:nvSpPr>
        <p:spPr>
          <a:xfrm>
            <a:off x="3263160" y="10924778"/>
            <a:ext cx="4966439" cy="458857"/>
          </a:xfrm>
          <a:prstGeom prst="rightArrow">
            <a:avLst>
              <a:gd name="adj1" fmla="val 57926"/>
              <a:gd name="adj2" fmla="val 50000"/>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61" name="右矢印 60"/>
          <p:cNvSpPr/>
          <p:nvPr/>
        </p:nvSpPr>
        <p:spPr>
          <a:xfrm>
            <a:off x="3263160" y="10386316"/>
            <a:ext cx="7176240" cy="531252"/>
          </a:xfrm>
          <a:prstGeom prst="rightArrow">
            <a:avLst>
              <a:gd name="adj1" fmla="val 46414"/>
              <a:gd name="adj2" fmla="val 50000"/>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63" name="テキスト ボックス 62"/>
          <p:cNvSpPr txBox="1"/>
          <p:nvPr/>
        </p:nvSpPr>
        <p:spPr>
          <a:xfrm>
            <a:off x="5365987" y="10489309"/>
            <a:ext cx="2359889"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療養期間（</a:t>
            </a:r>
            <a:r>
              <a:rPr kumimoji="1" lang="en-US" altLang="ja-JP" sz="1400" dirty="0">
                <a:latin typeface="BIZ UDPゴシック" panose="020B0400000000000000" pitchFamily="50" charset="-128"/>
                <a:ea typeface="BIZ UDPゴシック" panose="020B0400000000000000" pitchFamily="50" charset="-128"/>
              </a:rPr>
              <a:t>10</a:t>
            </a:r>
            <a:r>
              <a:rPr kumimoji="1" lang="ja-JP" altLang="en-US" sz="1400" dirty="0">
                <a:latin typeface="BIZ UDPゴシック" panose="020B0400000000000000" pitchFamily="50" charset="-128"/>
                <a:ea typeface="BIZ UDPゴシック" panose="020B0400000000000000" pitchFamily="50" charset="-128"/>
              </a:rPr>
              <a:t>日間</a:t>
            </a:r>
            <a:r>
              <a:rPr kumimoji="1" lang="en-US" altLang="ja-JP" sz="1400" baseline="30000" dirty="0">
                <a:latin typeface="BIZ UDPゴシック" panose="020B0400000000000000" pitchFamily="50" charset="-128"/>
                <a:ea typeface="BIZ UDPゴシック" panose="020B0400000000000000" pitchFamily="50" charset="-128"/>
              </a:rPr>
              <a:t>※</a:t>
            </a:r>
            <a:r>
              <a:rPr kumimoji="1" lang="ja-JP" altLang="en-US" sz="1400" baseline="30000" dirty="0">
                <a:latin typeface="BIZ UDPゴシック" panose="020B0400000000000000" pitchFamily="50" charset="-128"/>
                <a:ea typeface="BIZ UDPゴシック" panose="020B0400000000000000" pitchFamily="50" charset="-128"/>
              </a:rPr>
              <a:t>１</a:t>
            </a:r>
            <a:r>
              <a:rPr kumimoji="1" lang="ja-JP" altLang="en-US" sz="1400" dirty="0">
                <a:latin typeface="BIZ UDPゴシック" panose="020B0400000000000000" pitchFamily="50" charset="-128"/>
                <a:ea typeface="BIZ UDPゴシック" panose="020B0400000000000000" pitchFamily="50" charset="-128"/>
              </a:rPr>
              <a:t>）　</a:t>
            </a:r>
          </a:p>
        </p:txBody>
      </p:sp>
      <p:sp>
        <p:nvSpPr>
          <p:cNvPr id="65" name="テキスト ボックス 64"/>
          <p:cNvSpPr txBox="1"/>
          <p:nvPr/>
        </p:nvSpPr>
        <p:spPr>
          <a:xfrm>
            <a:off x="4735122" y="10997589"/>
            <a:ext cx="1778140"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療養期間（７日間</a:t>
            </a:r>
            <a:r>
              <a:rPr kumimoji="1" lang="en-US" altLang="ja-JP" sz="1400" baseline="30000" dirty="0">
                <a:latin typeface="BIZ UDPゴシック" panose="020B0400000000000000" pitchFamily="50" charset="-128"/>
                <a:ea typeface="BIZ UDPゴシック" panose="020B0400000000000000" pitchFamily="50" charset="-128"/>
              </a:rPr>
              <a:t>※</a:t>
            </a:r>
            <a:r>
              <a:rPr kumimoji="1" lang="ja-JP" altLang="en-US" sz="1400" baseline="30000" dirty="0">
                <a:latin typeface="BIZ UDPゴシック" panose="020B0400000000000000" pitchFamily="50" charset="-128"/>
                <a:ea typeface="BIZ UDPゴシック" panose="020B0400000000000000" pitchFamily="50" charset="-128"/>
              </a:rPr>
              <a:t>１</a:t>
            </a:r>
            <a:r>
              <a:rPr kumimoji="1" lang="ja-JP" altLang="en-US" sz="1400" dirty="0">
                <a:latin typeface="BIZ UDPゴシック" panose="020B0400000000000000" pitchFamily="50" charset="-128"/>
                <a:ea typeface="BIZ UDPゴシック" panose="020B0400000000000000" pitchFamily="50" charset="-128"/>
              </a:rPr>
              <a:t>）　</a:t>
            </a:r>
          </a:p>
        </p:txBody>
      </p:sp>
      <p:sp>
        <p:nvSpPr>
          <p:cNvPr id="40" name="テキスト ボックス 39"/>
          <p:cNvSpPr txBox="1"/>
          <p:nvPr/>
        </p:nvSpPr>
        <p:spPr>
          <a:xfrm>
            <a:off x="676968" y="15427106"/>
            <a:ext cx="9036425" cy="369332"/>
          </a:xfrm>
          <a:prstGeom prst="rect">
            <a:avLst/>
          </a:prstGeom>
          <a:noFill/>
        </p:spPr>
        <p:txBody>
          <a:bodyPr wrap="square" rtlCol="0">
            <a:spAutoFit/>
          </a:bodyPr>
          <a:lstStyle/>
          <a:p>
            <a:r>
              <a:rPr kumimoji="1" lang="ja-JP" altLang="en-US" b="1" dirty="0">
                <a:latin typeface="BIZ UDPゴシック" panose="020B0400000000000000" pitchFamily="50" charset="-128"/>
                <a:ea typeface="BIZ UDPゴシック" panose="020B0400000000000000" pitchFamily="50" charset="-128"/>
              </a:rPr>
              <a:t>○大阪府ホームページ </a:t>
            </a:r>
            <a:r>
              <a:rPr kumimoji="1" lang="en-US" altLang="ja-JP" b="1" dirty="0">
                <a:latin typeface="BIZ UDPゴシック" panose="020B0400000000000000" pitchFamily="50" charset="-128"/>
                <a:ea typeface="BIZ UDPゴシック" panose="020B0400000000000000" pitchFamily="50" charset="-128"/>
              </a:rPr>
              <a:t>『</a:t>
            </a:r>
            <a:r>
              <a:rPr kumimoji="1" lang="ja-JP" altLang="en-US" b="1" dirty="0">
                <a:latin typeface="BIZ UDPゴシック" panose="020B0400000000000000" pitchFamily="50" charset="-128"/>
                <a:ea typeface="BIZ UDPゴシック" panose="020B0400000000000000" pitchFamily="50" charset="-128"/>
              </a:rPr>
              <a:t>陽性者と濃厚接触の可能性がある場合の対応について</a:t>
            </a:r>
            <a:r>
              <a:rPr kumimoji="1" lang="en-US" altLang="ja-JP" b="1" dirty="0">
                <a:latin typeface="BIZ UDPゴシック" panose="020B0400000000000000" pitchFamily="50" charset="-128"/>
                <a:ea typeface="BIZ UDPゴシック" panose="020B0400000000000000" pitchFamily="50" charset="-128"/>
              </a:rPr>
              <a:t>』</a:t>
            </a:r>
            <a:r>
              <a:rPr kumimoji="1" lang="ja-JP" altLang="en-US" b="1" dirty="0">
                <a:latin typeface="BIZ UDPゴシック" panose="020B0400000000000000" pitchFamily="50" charset="-128"/>
                <a:ea typeface="BIZ UDPゴシック" panose="020B0400000000000000" pitchFamily="50" charset="-128"/>
              </a:rPr>
              <a:t>　</a:t>
            </a:r>
          </a:p>
        </p:txBody>
      </p:sp>
      <p:sp>
        <p:nvSpPr>
          <p:cNvPr id="3" name="正方形/長方形 2"/>
          <p:cNvSpPr/>
          <p:nvPr/>
        </p:nvSpPr>
        <p:spPr>
          <a:xfrm>
            <a:off x="950483" y="15729303"/>
            <a:ext cx="9150316" cy="369332"/>
          </a:xfrm>
          <a:prstGeom prst="rect">
            <a:avLst/>
          </a:prstGeom>
        </p:spPr>
        <p:txBody>
          <a:bodyPr wrap="square">
            <a:spAutoFit/>
          </a:bodyPr>
          <a:lstStyle/>
          <a:p>
            <a:r>
              <a:rPr lang="en-US" altLang="ja-JP" dirty="0"/>
              <a:t>https://www.pref.osaka.lg.jp/iryo/osakakansensho/youseinoukoujigyou.html</a:t>
            </a:r>
            <a:endParaRPr lang="ja-JP" altLang="en-US" dirty="0"/>
          </a:p>
        </p:txBody>
      </p:sp>
      <p:pic>
        <p:nvPicPr>
          <p:cNvPr id="4" name="図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98522" y="15401717"/>
            <a:ext cx="658818" cy="658818"/>
          </a:xfrm>
          <a:prstGeom prst="rect">
            <a:avLst/>
          </a:prstGeom>
        </p:spPr>
      </p:pic>
      <p:sp>
        <p:nvSpPr>
          <p:cNvPr id="43" name="正方形/長方形 42"/>
          <p:cNvSpPr/>
          <p:nvPr/>
        </p:nvSpPr>
        <p:spPr>
          <a:xfrm>
            <a:off x="9359293" y="15823088"/>
            <a:ext cx="1754741" cy="261610"/>
          </a:xfrm>
          <a:prstGeom prst="rect">
            <a:avLst/>
          </a:prstGeom>
        </p:spPr>
        <p:txBody>
          <a:bodyPr wrap="square">
            <a:spAutoFit/>
          </a:bodyPr>
          <a:lstStyle/>
          <a:p>
            <a:r>
              <a:rPr lang="ja-JP" altLang="en-US" sz="1100" dirty="0"/>
              <a:t>（</a:t>
            </a:r>
            <a:r>
              <a:rPr lang="en-US" altLang="ja-JP" sz="1100" dirty="0"/>
              <a:t>QR</a:t>
            </a:r>
            <a:r>
              <a:rPr lang="ja-JP" altLang="en-US" sz="1100" dirty="0"/>
              <a:t>コード）</a:t>
            </a:r>
          </a:p>
        </p:txBody>
      </p:sp>
      <p:sp>
        <p:nvSpPr>
          <p:cNvPr id="44" name="角丸四角形 43"/>
          <p:cNvSpPr/>
          <p:nvPr/>
        </p:nvSpPr>
        <p:spPr>
          <a:xfrm>
            <a:off x="2063007" y="11412184"/>
            <a:ext cx="9108621" cy="526575"/>
          </a:xfrm>
          <a:prstGeom prst="round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600" b="1" dirty="0">
                <a:latin typeface="BIZ UDPゴシック" panose="020B0400000000000000" pitchFamily="50" charset="-128"/>
                <a:ea typeface="BIZ UDPゴシック" panose="020B0400000000000000" pitchFamily="50" charset="-128"/>
              </a:rPr>
              <a:t>有症状者は発症日から</a:t>
            </a:r>
            <a:r>
              <a:rPr kumimoji="1" lang="en-US" altLang="ja-JP" sz="1600" b="1" dirty="0">
                <a:latin typeface="BIZ UDPゴシック" panose="020B0400000000000000" pitchFamily="50" charset="-128"/>
                <a:ea typeface="BIZ UDPゴシック" panose="020B0400000000000000" pitchFamily="50" charset="-128"/>
              </a:rPr>
              <a:t>10</a:t>
            </a:r>
            <a:r>
              <a:rPr kumimoji="1" lang="ja-JP" altLang="en-US" sz="1600" b="1" dirty="0">
                <a:latin typeface="BIZ UDPゴシック" panose="020B0400000000000000" pitchFamily="50" charset="-128"/>
                <a:ea typeface="BIZ UDPゴシック" panose="020B0400000000000000" pitchFamily="50" charset="-128"/>
              </a:rPr>
              <a:t>日間、無症状者は検体採取日から７日間は自宅待機してください。</a:t>
            </a:r>
            <a:endParaRPr kumimoji="1" lang="en-US" altLang="ja-JP" sz="1600" b="1" dirty="0">
              <a:latin typeface="BIZ UDPゴシック" panose="020B0400000000000000" pitchFamily="50" charset="-128"/>
              <a:ea typeface="BIZ UDPゴシック" panose="020B04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　</a:t>
            </a:r>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１　療養期間中に症状がある場合は自宅待機期間が変わりますので保健所へご連絡ください。</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5" name="正方形/長方形 4"/>
          <p:cNvSpPr/>
          <p:nvPr/>
        </p:nvSpPr>
        <p:spPr>
          <a:xfrm>
            <a:off x="1914525" y="6479629"/>
            <a:ext cx="1412836" cy="4043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BIZ UDPゴシック" panose="020B0400000000000000" pitchFamily="50" charset="-128"/>
                <a:ea typeface="BIZ UDPゴシック" panose="020B0400000000000000" pitchFamily="50" charset="-128"/>
              </a:rPr>
              <a:t>SMS</a:t>
            </a:r>
            <a:r>
              <a:rPr kumimoji="1" lang="ja-JP" altLang="en-US" sz="1100" dirty="0">
                <a:solidFill>
                  <a:schemeClr val="tx1"/>
                </a:solidFill>
                <a:latin typeface="BIZ UDPゴシック" panose="020B0400000000000000" pitchFamily="50" charset="-128"/>
                <a:ea typeface="BIZ UDPゴシック" panose="020B0400000000000000" pitchFamily="50" charset="-128"/>
              </a:rPr>
              <a:t>により必要な情報を案内</a:t>
            </a:r>
          </a:p>
        </p:txBody>
      </p:sp>
    </p:spTree>
    <p:extLst>
      <p:ext uri="{BB962C8B-B14F-4D97-AF65-F5344CB8AC3E}">
        <p14:creationId xmlns:p14="http://schemas.microsoft.com/office/powerpoint/2010/main" val="2439337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3FA9C064B4B1B448958FE21241B8DE06" ma:contentTypeVersion="2" ma:contentTypeDescription="新しいドキュメントを作成します。" ma:contentTypeScope="" ma:versionID="2e8b77de286fd538cf1d5a03b74b282c">
  <xsd:schema xmlns:xsd="http://www.w3.org/2001/XMLSchema" xmlns:xs="http://www.w3.org/2001/XMLSchema" xmlns:p="http://schemas.microsoft.com/office/2006/metadata/properties" xmlns:ns1="http://schemas.microsoft.com/sharepoint/v3" xmlns:ns2="4781a4b3-2296-4415-aa5e-512ff803c4b8" targetNamespace="http://schemas.microsoft.com/office/2006/metadata/properties" ma:root="true" ma:fieldsID="29d35bf438908da1436d5af0edb5d312" ns1:_="" ns2:_="">
    <xsd:import namespace="http://schemas.microsoft.com/sharepoint/v3"/>
    <xsd:import namespace="4781a4b3-2296-4415-aa5e-512ff803c4b8"/>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スケジュールの開始日" ma:description="[スケジュールの開始日] は、発行機能により作成されたサイト列です。このページがサイトの閲覧者に表示される最初の日時を示すために使われます。" ma:hidden="true" ma:internalName="PublishingStartDate">
      <xsd:simpleType>
        <xsd:restriction base="dms:Unknown"/>
      </xsd:simpleType>
    </xsd:element>
    <xsd:element name="PublishingExpirationDate" ma:index="9" nillable="true" ma:displayName="スケジュールの終了日" ma:description="[スケジュールの終了日] は、発行機能により作成されたサイト列です。このページがサイトの閲覧者に表示されなくなる日時を示すために使われます。"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781a4b3-2296-4415-aa5e-512ff803c4b8"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C44BCF5-FEF9-4667-9EA7-89792359F965}">
  <ds:schemaRefs>
    <ds:schemaRef ds:uri="http://schemas.microsoft.com/office/2006/documentManagement/types"/>
    <ds:schemaRef ds:uri="http://purl.org/dc/terms/"/>
    <ds:schemaRef ds:uri="http://schemas.microsoft.com/sharepoint/v3"/>
    <ds:schemaRef ds:uri="http://purl.org/dc/dcmitype/"/>
    <ds:schemaRef ds:uri="http://schemas.microsoft.com/office/2006/metadata/properties"/>
    <ds:schemaRef ds:uri="http://schemas.microsoft.com/office/infopath/2007/PartnerControls"/>
    <ds:schemaRef ds:uri="http://purl.org/dc/elements/1.1/"/>
    <ds:schemaRef ds:uri="http://schemas.openxmlformats.org/package/2006/metadata/core-properties"/>
    <ds:schemaRef ds:uri="4781a4b3-2296-4415-aa5e-512ff803c4b8"/>
    <ds:schemaRef ds:uri="http://www.w3.org/XML/1998/namespace"/>
  </ds:schemaRefs>
</ds:datastoreItem>
</file>

<file path=customXml/itemProps2.xml><?xml version="1.0" encoding="utf-8"?>
<ds:datastoreItem xmlns:ds="http://schemas.openxmlformats.org/officeDocument/2006/customXml" ds:itemID="{559DFEB7-DC44-4204-8DE2-148CC27E6C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781a4b3-2296-4415-aa5e-512ff803c4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A6C86D0-E049-4FDF-A543-E0391B0713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2403</TotalTime>
  <Words>585</Words>
  <Application>Microsoft Office PowerPoint</Application>
  <PresentationFormat>ユーザー設定</PresentationFormat>
  <Paragraphs>92</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HG丸ｺﾞｼｯｸM-PRO</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山地　良彦</dc:creator>
  <cp:lastModifiedBy>出口　裕美</cp:lastModifiedBy>
  <cp:revision>260</cp:revision>
  <cp:lastPrinted>2022-01-29T13:29:25Z</cp:lastPrinted>
  <dcterms:created xsi:type="dcterms:W3CDTF">2020-04-20T02:28:23Z</dcterms:created>
  <dcterms:modified xsi:type="dcterms:W3CDTF">2022-02-01T06:52:50Z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0x0101003FA9C064B4B1B448958FE21241B8DE06</vt:lpwstr>
  </property>
</Properties>
</file>