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3"/>
  </p:notesMasterIdLst>
  <p:sldIdLst>
    <p:sldId id="263"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62" autoAdjust="0"/>
    <p:restoredTop sz="94660"/>
  </p:normalViewPr>
  <p:slideViewPr>
    <p:cSldViewPr snapToGrid="0">
      <p:cViewPr varScale="1">
        <p:scale>
          <a:sx n="80" d="100"/>
          <a:sy n="80" d="100"/>
        </p:scale>
        <p:origin x="291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575" cy="498475"/>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1" tIns="45715" rIns="91431" bIns="45715" rtlCol="0"/>
          <a:lstStyle>
            <a:lvl1pPr algn="r">
              <a:defRPr sz="1200"/>
            </a:lvl1pPr>
          </a:lstStyle>
          <a:p>
            <a:fld id="{5A223F00-0748-4F2A-80EC-98B954D0AFD8}" type="datetimeFigureOut">
              <a:rPr kumimoji="1" lang="ja-JP" altLang="en-US" smtClean="0"/>
              <a:t>2022/2/1</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1" tIns="45715" rIns="91431"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8475"/>
          </a:xfrm>
          <a:prstGeom prst="rect">
            <a:avLst/>
          </a:prstGeom>
        </p:spPr>
        <p:txBody>
          <a:bodyPr vert="horz" lIns="91431" tIns="45715" rIns="91431" bIns="45715" rtlCol="0" anchor="b"/>
          <a:lstStyle>
            <a:lvl1pPr algn="r">
              <a:defRPr sz="1200"/>
            </a:lvl1pPr>
          </a:lstStyle>
          <a:p>
            <a:fld id="{27486D45-FB99-4A82-A214-DEC8F22948A5}" type="slidenum">
              <a:rPr kumimoji="1" lang="ja-JP" altLang="en-US" smtClean="0"/>
              <a:t>‹#›</a:t>
            </a:fld>
            <a:endParaRPr kumimoji="1" lang="ja-JP" altLang="en-US"/>
          </a:p>
        </p:txBody>
      </p:sp>
    </p:spTree>
    <p:extLst>
      <p:ext uri="{BB962C8B-B14F-4D97-AF65-F5344CB8AC3E}">
        <p14:creationId xmlns:p14="http://schemas.microsoft.com/office/powerpoint/2010/main" val="33835695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12DA41C-509F-4F7B-8F4F-F47341B7C6A1}" type="datetime1">
              <a:rPr kumimoji="1" lang="ja-JP" altLang="en-US" smtClean="0"/>
              <a:t>2022/2/1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DB5949-3894-4E88-8559-A000902749EC}" type="slidenum">
              <a:rPr kumimoji="1" lang="ja-JP" altLang="en-US" smtClean="0"/>
              <a:t>‹#›</a:t>
            </a:fld>
            <a:endParaRPr kumimoji="1" lang="ja-JP" altLang="en-US"/>
          </a:p>
        </p:txBody>
      </p:sp>
    </p:spTree>
    <p:extLst>
      <p:ext uri="{BB962C8B-B14F-4D97-AF65-F5344CB8AC3E}">
        <p14:creationId xmlns:p14="http://schemas.microsoft.com/office/powerpoint/2010/main" val="1687034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A96BDC1-F89B-498A-9291-482E9D2861CC}" type="datetime1">
              <a:rPr kumimoji="1" lang="ja-JP" altLang="en-US" smtClean="0"/>
              <a:t>2022/2/1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DB5949-3894-4E88-8559-A000902749EC}" type="slidenum">
              <a:rPr kumimoji="1" lang="ja-JP" altLang="en-US" smtClean="0"/>
              <a:t>‹#›</a:t>
            </a:fld>
            <a:endParaRPr kumimoji="1" lang="ja-JP" altLang="en-US"/>
          </a:p>
        </p:txBody>
      </p:sp>
    </p:spTree>
    <p:extLst>
      <p:ext uri="{BB962C8B-B14F-4D97-AF65-F5344CB8AC3E}">
        <p14:creationId xmlns:p14="http://schemas.microsoft.com/office/powerpoint/2010/main" val="1542633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F9BBFF4-7654-4E54-AEF3-DB8C1585C633}" type="datetime1">
              <a:rPr kumimoji="1" lang="ja-JP" altLang="en-US" smtClean="0"/>
              <a:t>2022/2/1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DB5949-3894-4E88-8559-A000902749EC}" type="slidenum">
              <a:rPr kumimoji="1" lang="ja-JP" altLang="en-US" smtClean="0"/>
              <a:t>‹#›</a:t>
            </a:fld>
            <a:endParaRPr kumimoji="1" lang="ja-JP" altLang="en-US"/>
          </a:p>
        </p:txBody>
      </p:sp>
    </p:spTree>
    <p:extLst>
      <p:ext uri="{BB962C8B-B14F-4D97-AF65-F5344CB8AC3E}">
        <p14:creationId xmlns:p14="http://schemas.microsoft.com/office/powerpoint/2010/main" val="3255157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FB2653-D97B-415D-9CA3-61F64CFBB94C}" type="datetime1">
              <a:rPr kumimoji="1" lang="ja-JP" altLang="en-US" smtClean="0"/>
              <a:t>2022/2/1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DB5949-3894-4E88-8559-A000902749EC}" type="slidenum">
              <a:rPr kumimoji="1" lang="ja-JP" altLang="en-US" smtClean="0"/>
              <a:t>‹#›</a:t>
            </a:fld>
            <a:endParaRPr kumimoji="1" lang="ja-JP" altLang="en-US"/>
          </a:p>
        </p:txBody>
      </p:sp>
    </p:spTree>
    <p:extLst>
      <p:ext uri="{BB962C8B-B14F-4D97-AF65-F5344CB8AC3E}">
        <p14:creationId xmlns:p14="http://schemas.microsoft.com/office/powerpoint/2010/main" val="2709019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6AFD822-7AB7-4D79-9BAD-760BD063254D}" type="datetime1">
              <a:rPr kumimoji="1" lang="ja-JP" altLang="en-US" smtClean="0"/>
              <a:t>2022/2/1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DB5949-3894-4E88-8559-A000902749EC}" type="slidenum">
              <a:rPr kumimoji="1" lang="ja-JP" altLang="en-US" smtClean="0"/>
              <a:t>‹#›</a:t>
            </a:fld>
            <a:endParaRPr kumimoji="1" lang="ja-JP" altLang="en-US"/>
          </a:p>
        </p:txBody>
      </p:sp>
    </p:spTree>
    <p:extLst>
      <p:ext uri="{BB962C8B-B14F-4D97-AF65-F5344CB8AC3E}">
        <p14:creationId xmlns:p14="http://schemas.microsoft.com/office/powerpoint/2010/main" val="2684108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627D941-AB79-4F2F-B627-A11024AB9687}" type="datetime1">
              <a:rPr kumimoji="1" lang="ja-JP" altLang="en-US" smtClean="0"/>
              <a:t>2022/2/1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DB5949-3894-4E88-8559-A000902749EC}" type="slidenum">
              <a:rPr kumimoji="1" lang="ja-JP" altLang="en-US" smtClean="0"/>
              <a:t>‹#›</a:t>
            </a:fld>
            <a:endParaRPr kumimoji="1" lang="ja-JP" altLang="en-US"/>
          </a:p>
        </p:txBody>
      </p:sp>
    </p:spTree>
    <p:extLst>
      <p:ext uri="{BB962C8B-B14F-4D97-AF65-F5344CB8AC3E}">
        <p14:creationId xmlns:p14="http://schemas.microsoft.com/office/powerpoint/2010/main" val="365952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0CAAE1D-4539-4BF4-885C-FD6F59EE2CE4}" type="datetime1">
              <a:rPr kumimoji="1" lang="ja-JP" altLang="en-US" smtClean="0"/>
              <a:t>2022/2/1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3DB5949-3894-4E88-8559-A000902749EC}" type="slidenum">
              <a:rPr kumimoji="1" lang="ja-JP" altLang="en-US" smtClean="0"/>
              <a:t>‹#›</a:t>
            </a:fld>
            <a:endParaRPr kumimoji="1" lang="ja-JP" altLang="en-US"/>
          </a:p>
        </p:txBody>
      </p:sp>
    </p:spTree>
    <p:extLst>
      <p:ext uri="{BB962C8B-B14F-4D97-AF65-F5344CB8AC3E}">
        <p14:creationId xmlns:p14="http://schemas.microsoft.com/office/powerpoint/2010/main" val="1304252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C68C24-961F-48DB-832E-185CB0538832}" type="datetime1">
              <a:rPr kumimoji="1" lang="ja-JP" altLang="en-US" smtClean="0"/>
              <a:t>2022/2/1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3DB5949-3894-4E88-8559-A000902749EC}" type="slidenum">
              <a:rPr kumimoji="1" lang="ja-JP" altLang="en-US" smtClean="0"/>
              <a:t>‹#›</a:t>
            </a:fld>
            <a:endParaRPr kumimoji="1" lang="ja-JP" altLang="en-US"/>
          </a:p>
        </p:txBody>
      </p:sp>
    </p:spTree>
    <p:extLst>
      <p:ext uri="{BB962C8B-B14F-4D97-AF65-F5344CB8AC3E}">
        <p14:creationId xmlns:p14="http://schemas.microsoft.com/office/powerpoint/2010/main" val="1379850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E8E4F6-74C2-404F-B96D-D914B4AE085A}" type="datetime1">
              <a:rPr kumimoji="1" lang="ja-JP" altLang="en-US" smtClean="0"/>
              <a:t>2022/2/1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3DB5949-3894-4E88-8559-A000902749EC}" type="slidenum">
              <a:rPr kumimoji="1" lang="ja-JP" altLang="en-US" smtClean="0"/>
              <a:t>‹#›</a:t>
            </a:fld>
            <a:endParaRPr kumimoji="1" lang="ja-JP" altLang="en-US"/>
          </a:p>
        </p:txBody>
      </p:sp>
    </p:spTree>
    <p:extLst>
      <p:ext uri="{BB962C8B-B14F-4D97-AF65-F5344CB8AC3E}">
        <p14:creationId xmlns:p14="http://schemas.microsoft.com/office/powerpoint/2010/main" val="4024036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103D1E-D56F-4C85-AD4B-1D1BCAE23170}" type="datetime1">
              <a:rPr kumimoji="1" lang="ja-JP" altLang="en-US" smtClean="0"/>
              <a:t>2022/2/1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DB5949-3894-4E88-8559-A000902749EC}" type="slidenum">
              <a:rPr kumimoji="1" lang="ja-JP" altLang="en-US" smtClean="0"/>
              <a:t>‹#›</a:t>
            </a:fld>
            <a:endParaRPr kumimoji="1" lang="ja-JP" altLang="en-US"/>
          </a:p>
        </p:txBody>
      </p:sp>
    </p:spTree>
    <p:extLst>
      <p:ext uri="{BB962C8B-B14F-4D97-AF65-F5344CB8AC3E}">
        <p14:creationId xmlns:p14="http://schemas.microsoft.com/office/powerpoint/2010/main" val="468583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EA7D8EB-6930-448E-8FB4-0490E8F13EB1}" type="datetime1">
              <a:rPr kumimoji="1" lang="ja-JP" altLang="en-US" smtClean="0"/>
              <a:t>2022/2/1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DB5949-3894-4E88-8559-A000902749EC}" type="slidenum">
              <a:rPr kumimoji="1" lang="ja-JP" altLang="en-US" smtClean="0"/>
              <a:t>‹#›</a:t>
            </a:fld>
            <a:endParaRPr kumimoji="1" lang="ja-JP" altLang="en-US"/>
          </a:p>
        </p:txBody>
      </p:sp>
    </p:spTree>
    <p:extLst>
      <p:ext uri="{BB962C8B-B14F-4D97-AF65-F5344CB8AC3E}">
        <p14:creationId xmlns:p14="http://schemas.microsoft.com/office/powerpoint/2010/main" val="200186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3006A3F-77C7-4041-9730-FDC737664A09}" type="datetime1">
              <a:rPr kumimoji="1" lang="ja-JP" altLang="en-US" smtClean="0"/>
              <a:t>2022/2/1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3DB5949-3894-4E88-8559-A000902749EC}" type="slidenum">
              <a:rPr kumimoji="1" lang="ja-JP" altLang="en-US" smtClean="0"/>
              <a:t>‹#›</a:t>
            </a:fld>
            <a:endParaRPr kumimoji="1" lang="ja-JP" altLang="en-US"/>
          </a:p>
        </p:txBody>
      </p:sp>
    </p:spTree>
    <p:extLst>
      <p:ext uri="{BB962C8B-B14F-4D97-AF65-F5344CB8AC3E}">
        <p14:creationId xmlns:p14="http://schemas.microsoft.com/office/powerpoint/2010/main" val="6163805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タイトル 1"/>
          <p:cNvSpPr>
            <a:spLocks noGrp="1"/>
          </p:cNvSpPr>
          <p:nvPr>
            <p:ph type="ctrTitle"/>
          </p:nvPr>
        </p:nvSpPr>
        <p:spPr>
          <a:xfrm>
            <a:off x="700" y="-1"/>
            <a:ext cx="6858001" cy="769589"/>
          </a:xfrm>
          <a:solidFill>
            <a:schemeClr val="accent2">
              <a:lumMod val="40000"/>
              <a:lumOff val="60000"/>
            </a:schemeClr>
          </a:solidFill>
        </p:spPr>
        <p:txBody>
          <a:bodyPr anchor="ctr">
            <a:normAutofit/>
          </a:bodyPr>
          <a:lstStyle/>
          <a:p>
            <a:r>
              <a:rPr lang="ja-JP" altLang="en-US" sz="1600" b="1" dirty="0">
                <a:latin typeface="UD デジタル 教科書体 NP-B" panose="02020700000000000000" pitchFamily="18" charset="-128"/>
                <a:ea typeface="UD デジタル 教科書体 NP-B" panose="02020700000000000000" pitchFamily="18" charset="-128"/>
                <a:cs typeface="Arial" panose="020B0604020202020204" pitchFamily="34" charset="0"/>
              </a:rPr>
              <a:t>新型コロナ陽性者との濃厚接触になる方の対応フロー</a:t>
            </a:r>
            <a:br>
              <a:rPr lang="en-US" altLang="ja-JP" sz="1400" b="1" dirty="0">
                <a:latin typeface="UD デジタル 教科書体 NP-B" panose="02020700000000000000" pitchFamily="18" charset="-128"/>
                <a:ea typeface="UD デジタル 教科書体 NP-B" panose="02020700000000000000" pitchFamily="18" charset="-128"/>
                <a:cs typeface="Arial" panose="020B0604020202020204" pitchFamily="34" charset="0"/>
              </a:rPr>
            </a:br>
            <a:br>
              <a:rPr lang="en-US" altLang="ja-JP" sz="1100" b="1" dirty="0">
                <a:latin typeface="UD デジタル 教科書体 NP-B" panose="02020700000000000000" pitchFamily="18" charset="-128"/>
                <a:ea typeface="UD デジタル 教科書体 NP-B" panose="02020700000000000000" pitchFamily="18" charset="-128"/>
                <a:cs typeface="Arial" panose="020B0604020202020204" pitchFamily="34" charset="0"/>
              </a:rPr>
            </a:br>
            <a:endParaRPr lang="ja-JP" altLang="en-US" sz="1600" b="1" dirty="0">
              <a:latin typeface="UD デジタル 教科書体 NP-B" panose="02020700000000000000" pitchFamily="18" charset="-128"/>
              <a:ea typeface="UD デジタル 教科書体 NP-B" panose="02020700000000000000" pitchFamily="18" charset="-128"/>
              <a:cs typeface="Arial" panose="020B0604020202020204" pitchFamily="34" charset="0"/>
            </a:endParaRPr>
          </a:p>
        </p:txBody>
      </p:sp>
      <p:graphicFrame>
        <p:nvGraphicFramePr>
          <p:cNvPr id="20" name="表 19"/>
          <p:cNvGraphicFramePr>
            <a:graphicFrameLocks noGrp="1"/>
          </p:cNvGraphicFramePr>
          <p:nvPr>
            <p:extLst>
              <p:ext uri="{D42A27DB-BD31-4B8C-83A1-F6EECF244321}">
                <p14:modId xmlns:p14="http://schemas.microsoft.com/office/powerpoint/2010/main" val="2633946249"/>
              </p:ext>
            </p:extLst>
          </p:nvPr>
        </p:nvGraphicFramePr>
        <p:xfrm>
          <a:off x="95250" y="943819"/>
          <a:ext cx="6676703" cy="6121453"/>
        </p:xfrm>
        <a:graphic>
          <a:graphicData uri="http://schemas.openxmlformats.org/drawingml/2006/table">
            <a:tbl>
              <a:tblPr firstRow="1" bandRow="1">
                <a:tableStyleId>{5C22544A-7EE6-4342-B048-85BDC9FD1C3A}</a:tableStyleId>
              </a:tblPr>
              <a:tblGrid>
                <a:gridCol w="924149">
                  <a:extLst>
                    <a:ext uri="{9D8B030D-6E8A-4147-A177-3AD203B41FA5}">
                      <a16:colId xmlns:a16="http://schemas.microsoft.com/office/drawing/2014/main" val="3595829875"/>
                    </a:ext>
                  </a:extLst>
                </a:gridCol>
                <a:gridCol w="1917518">
                  <a:extLst>
                    <a:ext uri="{9D8B030D-6E8A-4147-A177-3AD203B41FA5}">
                      <a16:colId xmlns:a16="http://schemas.microsoft.com/office/drawing/2014/main" val="1122029705"/>
                    </a:ext>
                  </a:extLst>
                </a:gridCol>
                <a:gridCol w="1917518">
                  <a:extLst>
                    <a:ext uri="{9D8B030D-6E8A-4147-A177-3AD203B41FA5}">
                      <a16:colId xmlns:a16="http://schemas.microsoft.com/office/drawing/2014/main" val="690695459"/>
                    </a:ext>
                  </a:extLst>
                </a:gridCol>
                <a:gridCol w="1917518">
                  <a:extLst>
                    <a:ext uri="{9D8B030D-6E8A-4147-A177-3AD203B41FA5}">
                      <a16:colId xmlns:a16="http://schemas.microsoft.com/office/drawing/2014/main" val="1138595952"/>
                    </a:ext>
                  </a:extLst>
                </a:gridCol>
              </a:tblGrid>
              <a:tr h="316497">
                <a:tc>
                  <a:txBody>
                    <a:bodyPr/>
                    <a:lstStyle/>
                    <a:p>
                      <a:pPr algn="ctr"/>
                      <a:r>
                        <a:rPr kumimoji="1" lang="ja-JP" altLang="en-US" sz="1000" dirty="0">
                          <a:latin typeface="UD デジタル 教科書体 NP-R" panose="02020400000000000000" pitchFamily="18" charset="-128"/>
                          <a:ea typeface="UD デジタル 教科書体 NP-R" panose="02020400000000000000" pitchFamily="18" charset="-128"/>
                        </a:rPr>
                        <a:t>陽性者との</a:t>
                      </a:r>
                      <a:endParaRPr kumimoji="1" lang="en-US" altLang="ja-JP" sz="1000" dirty="0">
                        <a:latin typeface="UD デジタル 教科書体 NP-R" panose="02020400000000000000" pitchFamily="18" charset="-128"/>
                        <a:ea typeface="UD デジタル 教科書体 NP-R" panose="02020400000000000000" pitchFamily="18" charset="-128"/>
                      </a:endParaRPr>
                    </a:p>
                    <a:p>
                      <a:pPr algn="ctr"/>
                      <a:r>
                        <a:rPr kumimoji="1" lang="ja-JP" altLang="en-US" sz="1000" dirty="0">
                          <a:latin typeface="UD デジタル 教科書体 NP-R" panose="02020400000000000000" pitchFamily="18" charset="-128"/>
                          <a:ea typeface="UD デジタル 教科書体 NP-R" panose="02020400000000000000" pitchFamily="18" charset="-128"/>
                        </a:rPr>
                        <a:t>関係性</a:t>
                      </a:r>
                    </a:p>
                  </a:txBody>
                  <a:tcPr marL="63305" marR="63305" marT="31652" marB="31652" anchor="ctr"/>
                </a:tc>
                <a:tc>
                  <a:txBody>
                    <a:bodyPr/>
                    <a:lstStyle/>
                    <a:p>
                      <a:pPr algn="ctr"/>
                      <a:r>
                        <a:rPr kumimoji="1" lang="ja-JP" altLang="en-US" sz="1400" dirty="0">
                          <a:latin typeface="UD デジタル 教科書体 NP-R" panose="02020400000000000000" pitchFamily="18" charset="-128"/>
                          <a:ea typeface="UD デジタル 教科書体 NP-R" panose="02020400000000000000" pitchFamily="18" charset="-128"/>
                        </a:rPr>
                        <a:t>同居家族・同居人</a:t>
                      </a:r>
                    </a:p>
                  </a:txBody>
                  <a:tcPr marL="63305" marR="63305" marT="31652" marB="31652" anchor="ctr"/>
                </a:tc>
                <a:tc>
                  <a:txBody>
                    <a:bodyPr/>
                    <a:lstStyle/>
                    <a:p>
                      <a:pPr algn="ctr"/>
                      <a:r>
                        <a:rPr lang="ja-JP" altLang="en-US" sz="1400" dirty="0">
                          <a:latin typeface="UD デジタル 教科書体 NP-R" panose="02020400000000000000" pitchFamily="18" charset="-128"/>
                          <a:ea typeface="UD デジタル 教科書体 NP-R" panose="02020400000000000000" pitchFamily="18" charset="-128"/>
                        </a:rPr>
                        <a:t>別居家族・友人等</a:t>
                      </a:r>
                    </a:p>
                  </a:txBody>
                  <a:tcPr marL="63305" marR="63305" marT="31652" marB="31652" anchor="ctr"/>
                </a:tc>
                <a:tc>
                  <a:txBody>
                    <a:bodyPr/>
                    <a:lstStyle/>
                    <a:p>
                      <a:pPr algn="ctr"/>
                      <a:r>
                        <a:rPr lang="ja-JP" altLang="en-US" sz="1400" dirty="0">
                          <a:latin typeface="UD デジタル 教科書体 NP-R" panose="02020400000000000000" pitchFamily="18" charset="-128"/>
                          <a:ea typeface="UD デジタル 教科書体 NP-R" panose="02020400000000000000" pitchFamily="18" charset="-128"/>
                        </a:rPr>
                        <a:t>同僚や施設利用者等</a:t>
                      </a:r>
                    </a:p>
                  </a:txBody>
                  <a:tcPr marL="63305" marR="63305" marT="31652" marB="31652" anchor="ctr"/>
                </a:tc>
                <a:extLst>
                  <a:ext uri="{0D108BD9-81ED-4DB2-BD59-A6C34878D82A}">
                    <a16:rowId xmlns:a16="http://schemas.microsoft.com/office/drawing/2014/main" val="3403988721"/>
                  </a:ext>
                </a:extLst>
              </a:tr>
              <a:tr h="745477">
                <a:tc>
                  <a:txBody>
                    <a:bodyPr/>
                    <a:lstStyle/>
                    <a:p>
                      <a:pPr algn="ctr"/>
                      <a:r>
                        <a:rPr kumimoji="1" lang="ja-JP" altLang="en-US" sz="1000" dirty="0">
                          <a:solidFill>
                            <a:schemeClr val="bg1"/>
                          </a:solidFill>
                          <a:latin typeface="UD デジタル 教科書体 NP-R" panose="02020400000000000000" pitchFamily="18" charset="-128"/>
                          <a:ea typeface="UD デジタル 教科書体 NP-R" panose="02020400000000000000" pitchFamily="18" charset="-128"/>
                        </a:rPr>
                        <a:t>濃厚接触の</a:t>
                      </a: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r>
                        <a:rPr kumimoji="1" lang="ja-JP" altLang="en-US" sz="1000" dirty="0">
                          <a:solidFill>
                            <a:schemeClr val="bg1"/>
                          </a:solidFill>
                          <a:latin typeface="UD デジタル 教科書体 NP-R" panose="02020400000000000000" pitchFamily="18" charset="-128"/>
                          <a:ea typeface="UD デジタル 教科書体 NP-R" panose="02020400000000000000" pitchFamily="18" charset="-128"/>
                        </a:rPr>
                        <a:t>可能性の判断</a:t>
                      </a:r>
                    </a:p>
                  </a:txBody>
                  <a:tcPr marL="63305" marR="63305" marT="31652" marB="31652"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UD デジタル 教科書体 NP-R" panose="02020400000000000000" pitchFamily="18" charset="-128"/>
                        <a:ea typeface="UD デジタル 教科書体 NP-R" panose="02020400000000000000" pitchFamily="18" charset="-128"/>
                      </a:endParaRPr>
                    </a:p>
                  </a:txBody>
                  <a:tcPr marL="63305" marR="63305" marT="31652" marB="31652" anchor="ctr">
                    <a:solidFill>
                      <a:schemeClr val="accent1">
                        <a:lumMod val="40000"/>
                        <a:lumOff val="60000"/>
                      </a:schemeClr>
                    </a:solidFill>
                  </a:tcPr>
                </a:tc>
                <a:tc>
                  <a:txBody>
                    <a:bodyPr/>
                    <a:lstStyle/>
                    <a:p>
                      <a:pPr algn="l"/>
                      <a:endParaRPr kumimoji="1" lang="ja-JP" altLang="en-US" sz="1000" dirty="0">
                        <a:latin typeface="UD デジタル 教科書体 NP-R" panose="02020400000000000000" pitchFamily="18" charset="-128"/>
                        <a:ea typeface="UD デジタル 教科書体 NP-R" panose="02020400000000000000" pitchFamily="18" charset="-128"/>
                      </a:endParaRPr>
                    </a:p>
                  </a:txBody>
                  <a:tcPr marL="63305" marR="63305" marT="31652" marB="31652" anchor="ctr">
                    <a:solidFill>
                      <a:schemeClr val="accent1">
                        <a:lumMod val="40000"/>
                        <a:lumOff val="60000"/>
                      </a:schemeClr>
                    </a:solidFill>
                  </a:tcPr>
                </a:tc>
                <a:tc>
                  <a:txBody>
                    <a:bodyPr/>
                    <a:lstStyle/>
                    <a:p>
                      <a:pPr algn="l"/>
                      <a:endParaRPr kumimoji="1" lang="ja-JP" altLang="en-US" sz="1000" dirty="0">
                        <a:latin typeface="UD デジタル 教科書体 NP-R" panose="02020400000000000000" pitchFamily="18" charset="-128"/>
                        <a:ea typeface="UD デジタル 教科書体 NP-R" panose="02020400000000000000" pitchFamily="18" charset="-128"/>
                      </a:endParaRPr>
                    </a:p>
                  </a:txBody>
                  <a:tcPr marL="63305" marR="63305" marT="31652" marB="31652" anchor="ctr">
                    <a:solidFill>
                      <a:schemeClr val="accent1">
                        <a:lumMod val="40000"/>
                        <a:lumOff val="60000"/>
                      </a:schemeClr>
                    </a:solidFill>
                  </a:tcPr>
                </a:tc>
                <a:extLst>
                  <a:ext uri="{0D108BD9-81ED-4DB2-BD59-A6C34878D82A}">
                    <a16:rowId xmlns:a16="http://schemas.microsoft.com/office/drawing/2014/main" val="2015449082"/>
                  </a:ext>
                </a:extLst>
              </a:tr>
              <a:tr h="3615452">
                <a:tc>
                  <a:txBody>
                    <a:bodyPr/>
                    <a:lstStyle/>
                    <a:p>
                      <a:pPr algn="ctr"/>
                      <a:r>
                        <a:rPr kumimoji="1" lang="ja-JP" altLang="en-US" sz="1000" dirty="0">
                          <a:solidFill>
                            <a:schemeClr val="bg1"/>
                          </a:solidFill>
                          <a:latin typeface="UD デジタル 教科書体 NP-R" panose="02020400000000000000" pitchFamily="18" charset="-128"/>
                          <a:ea typeface="UD デジタル 教科書体 NP-R" panose="02020400000000000000" pitchFamily="18" charset="-128"/>
                        </a:rPr>
                        <a:t>症状</a:t>
                      </a: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r>
                        <a:rPr kumimoji="1" lang="ja-JP" altLang="en-US" sz="1000" dirty="0">
                          <a:solidFill>
                            <a:schemeClr val="bg1"/>
                          </a:solidFill>
                          <a:latin typeface="UD デジタル 教科書体 NP-R" panose="02020400000000000000" pitchFamily="18" charset="-128"/>
                          <a:ea typeface="UD デジタル 教科書体 NP-R" panose="02020400000000000000" pitchFamily="18" charset="-128"/>
                        </a:rPr>
                        <a:t>検査場所</a:t>
                      </a: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r>
                        <a:rPr kumimoji="1" lang="ja-JP" altLang="en-US" sz="1000" dirty="0">
                          <a:solidFill>
                            <a:schemeClr val="bg1"/>
                          </a:solidFill>
                          <a:latin typeface="UD デジタル 教科書体 NP-R" panose="02020400000000000000" pitchFamily="18" charset="-128"/>
                          <a:ea typeface="UD デジタル 教科書体 NP-R" panose="02020400000000000000" pitchFamily="18" charset="-128"/>
                        </a:rPr>
                        <a:t>検査結果</a:t>
                      </a: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endParaRPr kumimoji="1" lang="ja-JP" altLang="en-US" sz="1000" dirty="0">
                        <a:solidFill>
                          <a:schemeClr val="bg1"/>
                        </a:solidFill>
                        <a:latin typeface="UD デジタル 教科書体 NP-R" panose="02020400000000000000" pitchFamily="18" charset="-128"/>
                        <a:ea typeface="UD デジタル 教科書体 NP-R" panose="02020400000000000000" pitchFamily="18" charset="-128"/>
                      </a:endParaRPr>
                    </a:p>
                  </a:txBody>
                  <a:tcPr marL="63305" marR="63305" marT="31652" marB="31652"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UD デジタル 教科書体 NP-R" panose="02020400000000000000" pitchFamily="18" charset="-128"/>
                        <a:ea typeface="UD デジタル 教科書体 NP-R" panose="02020400000000000000" pitchFamily="18" charset="-128"/>
                      </a:endParaRPr>
                    </a:p>
                  </a:txBody>
                  <a:tcPr marL="63305" marR="63305" marT="31652" marB="31652" anchor="ctr">
                    <a:solidFill>
                      <a:schemeClr val="accent1">
                        <a:lumMod val="40000"/>
                        <a:lumOff val="60000"/>
                      </a:schemeClr>
                    </a:solidFill>
                  </a:tcPr>
                </a:tc>
                <a:tc>
                  <a:txBody>
                    <a:bodyPr/>
                    <a:lstStyle/>
                    <a:p>
                      <a:pPr algn="l"/>
                      <a:endParaRPr kumimoji="1" lang="ja-JP" altLang="en-US" sz="1000" dirty="0">
                        <a:latin typeface="UD デジタル 教科書体 NP-R" panose="02020400000000000000" pitchFamily="18" charset="-128"/>
                        <a:ea typeface="UD デジタル 教科書体 NP-R" panose="02020400000000000000" pitchFamily="18" charset="-128"/>
                      </a:endParaRPr>
                    </a:p>
                  </a:txBody>
                  <a:tcPr marL="63305" marR="63305" marT="31652" marB="31652" anchor="ctr">
                    <a:solidFill>
                      <a:schemeClr val="accent1">
                        <a:lumMod val="40000"/>
                        <a:lumOff val="60000"/>
                      </a:schemeClr>
                    </a:solidFill>
                  </a:tcPr>
                </a:tc>
                <a:tc>
                  <a:txBody>
                    <a:bodyPr/>
                    <a:lstStyle/>
                    <a:p>
                      <a:pPr algn="l"/>
                      <a:endParaRPr kumimoji="1" lang="ja-JP" altLang="en-US" sz="1000" dirty="0">
                        <a:latin typeface="UD デジタル 教科書体 NP-R" panose="02020400000000000000" pitchFamily="18" charset="-128"/>
                        <a:ea typeface="UD デジタル 教科書体 NP-R" panose="02020400000000000000" pitchFamily="18" charset="-128"/>
                      </a:endParaRPr>
                    </a:p>
                  </a:txBody>
                  <a:tcPr marL="63305" marR="63305" marT="31652" marB="31652" anchor="ctr">
                    <a:solidFill>
                      <a:schemeClr val="accent1">
                        <a:lumMod val="40000"/>
                        <a:lumOff val="60000"/>
                      </a:schemeClr>
                    </a:solidFill>
                  </a:tcPr>
                </a:tc>
                <a:extLst>
                  <a:ext uri="{0D108BD9-81ED-4DB2-BD59-A6C34878D82A}">
                    <a16:rowId xmlns:a16="http://schemas.microsoft.com/office/drawing/2014/main" val="2209213766"/>
                  </a:ext>
                </a:extLst>
              </a:tr>
              <a:tr h="857250">
                <a:tc>
                  <a:txBody>
                    <a:bodyPr/>
                    <a:lstStyle/>
                    <a:p>
                      <a:pPr algn="ctr"/>
                      <a:r>
                        <a:rPr kumimoji="1" lang="ja-JP" altLang="en-US" sz="1000" dirty="0">
                          <a:solidFill>
                            <a:schemeClr val="bg1"/>
                          </a:solidFill>
                          <a:latin typeface="UD デジタル 教科書体 NP-R" panose="02020400000000000000" pitchFamily="18" charset="-128"/>
                          <a:ea typeface="UD デジタル 教科書体 NP-R" panose="02020400000000000000" pitchFamily="18" charset="-128"/>
                        </a:rPr>
                        <a:t>健康観察と</a:t>
                      </a:r>
                      <a:endParaRPr kumimoji="1" lang="en-US" altLang="ja-JP" sz="1000" dirty="0">
                        <a:solidFill>
                          <a:schemeClr val="bg1"/>
                        </a:solidFill>
                        <a:latin typeface="UD デジタル 教科書体 NP-R" panose="02020400000000000000" pitchFamily="18" charset="-128"/>
                        <a:ea typeface="UD デジタル 教科書体 NP-R" panose="02020400000000000000" pitchFamily="18" charset="-128"/>
                      </a:endParaRPr>
                    </a:p>
                    <a:p>
                      <a:pPr algn="ctr"/>
                      <a:r>
                        <a:rPr kumimoji="1" lang="ja-JP" altLang="en-US" sz="1000" dirty="0">
                          <a:solidFill>
                            <a:schemeClr val="bg1"/>
                          </a:solidFill>
                          <a:latin typeface="UD デジタル 教科書体 NP-R" panose="02020400000000000000" pitchFamily="18" charset="-128"/>
                          <a:ea typeface="UD デジタル 教科書体 NP-R" panose="02020400000000000000" pitchFamily="18" charset="-128"/>
                        </a:rPr>
                        <a:t>外出自粛</a:t>
                      </a:r>
                    </a:p>
                  </a:txBody>
                  <a:tcPr marL="63305" marR="63305" marT="31652" marB="31652" anchor="ctr">
                    <a:solidFill>
                      <a:schemeClr val="accent1"/>
                    </a:solidFill>
                  </a:tcPr>
                </a:tc>
                <a:tc gridSpan="3">
                  <a:txBody>
                    <a:bodyPr/>
                    <a:lstStyle/>
                    <a:p>
                      <a:pPr algn="l"/>
                      <a:endParaRPr kumimoji="1" lang="ja-JP" altLang="en-US" sz="1000" dirty="0">
                        <a:latin typeface="UD デジタル 教科書体 NP-R" panose="02020400000000000000" pitchFamily="18" charset="-128"/>
                        <a:ea typeface="UD デジタル 教科書体 NP-R" panose="02020400000000000000" pitchFamily="18" charset="-128"/>
                      </a:endParaRPr>
                    </a:p>
                  </a:txBody>
                  <a:tcPr marL="63305" marR="63305" marT="31652" marB="31652" anchor="ctr">
                    <a:solidFill>
                      <a:schemeClr val="accent3">
                        <a:lumMod val="20000"/>
                        <a:lumOff val="80000"/>
                      </a:schemeClr>
                    </a:solidFill>
                  </a:tcPr>
                </a:tc>
                <a:tc hMerge="1">
                  <a:txBody>
                    <a:bodyPr/>
                    <a:lstStyle/>
                    <a:p>
                      <a:pPr algn="ctr"/>
                      <a:endParaRPr kumimoji="1" lang="ja-JP" altLang="en-US" sz="1100" dirty="0">
                        <a:latin typeface="UD デジタル 教科書体 NP-R" panose="02020400000000000000" pitchFamily="18" charset="-128"/>
                        <a:ea typeface="UD デジタル 教科書体 NP-R" panose="02020400000000000000" pitchFamily="18" charset="-128"/>
                      </a:endParaRPr>
                    </a:p>
                  </a:txBody>
                  <a:tcPr anchor="ctr"/>
                </a:tc>
                <a:tc hMerge="1">
                  <a:txBody>
                    <a:bodyPr/>
                    <a:lstStyle/>
                    <a:p>
                      <a:pPr algn="l"/>
                      <a:endParaRPr kumimoji="1" lang="en-US" altLang="ja-JP" sz="1000" dirty="0">
                        <a:latin typeface="UD デジタル 教科書体 NP-R" panose="02020400000000000000" pitchFamily="18" charset="-128"/>
                        <a:ea typeface="UD デジタル 教科書体 NP-R" panose="02020400000000000000" pitchFamily="18" charset="-128"/>
                      </a:endParaRPr>
                    </a:p>
                  </a:txBody>
                  <a:tcPr marL="63305" marR="63305" marT="31652" marB="31652" anchor="ctr">
                    <a:solidFill>
                      <a:schemeClr val="accent3">
                        <a:lumMod val="20000"/>
                        <a:lumOff val="80000"/>
                      </a:schemeClr>
                    </a:solidFill>
                  </a:tcPr>
                </a:tc>
                <a:extLst>
                  <a:ext uri="{0D108BD9-81ED-4DB2-BD59-A6C34878D82A}">
                    <a16:rowId xmlns:a16="http://schemas.microsoft.com/office/drawing/2014/main" val="3479897012"/>
                  </a:ext>
                </a:extLst>
              </a:tr>
              <a:tr h="535170">
                <a:tc>
                  <a:txBody>
                    <a:bodyPr/>
                    <a:lstStyle/>
                    <a:p>
                      <a:pPr algn="ctr"/>
                      <a:r>
                        <a:rPr kumimoji="1" lang="ja-JP" altLang="en-US" sz="1000" dirty="0">
                          <a:solidFill>
                            <a:schemeClr val="bg1"/>
                          </a:solidFill>
                          <a:latin typeface="UD デジタル 教科書体 NP-R" panose="02020400000000000000" pitchFamily="18" charset="-128"/>
                          <a:ea typeface="UD デジタル 教科書体 NP-R" panose="02020400000000000000" pitchFamily="18" charset="-128"/>
                        </a:rPr>
                        <a:t>社会機能維持者の自宅待機短縮</a:t>
                      </a:r>
                    </a:p>
                  </a:txBody>
                  <a:tcPr marL="63305" marR="63305" marT="31652" marB="31652" anchor="ctr">
                    <a:solidFill>
                      <a:schemeClr val="accent1"/>
                    </a:solidFill>
                  </a:tcPr>
                </a:tc>
                <a:tc gridSpan="3">
                  <a:txBody>
                    <a:bodyPr/>
                    <a:lstStyle/>
                    <a:p>
                      <a:r>
                        <a:rPr kumimoji="1" lang="ja-JP" altLang="en-US" sz="1000" dirty="0">
                          <a:latin typeface="UD デジタル 教科書体 NK-R" panose="02020400000000000000" pitchFamily="18" charset="-128"/>
                          <a:ea typeface="UD デジタル 教科書体 NK-R" panose="02020400000000000000" pitchFamily="18" charset="-128"/>
                        </a:rPr>
                        <a:t>社会機能維持者に該当する場合は、所属先が既定の検査、対応をおこなった場合には７日目までの待機期間が短縮されることがあります。所属先に確認してください。</a:t>
                      </a:r>
                    </a:p>
                  </a:txBody>
                  <a:tcPr marL="63305" marR="63305" marT="31652" marB="31652" anchor="ctr">
                    <a:lnBlToTr w="12700" cap="flat" cmpd="sng" algn="ctr">
                      <a:noFill/>
                      <a:prstDash val="solid"/>
                      <a:round/>
                      <a:headEnd type="none" w="med" len="med"/>
                      <a:tailEnd type="none" w="med" len="med"/>
                    </a:lnBlToTr>
                    <a:solidFill>
                      <a:schemeClr val="accent3">
                        <a:lumMod val="20000"/>
                        <a:lumOff val="80000"/>
                      </a:schemeClr>
                    </a:solidFill>
                  </a:tcPr>
                </a:tc>
                <a:tc hMerge="1">
                  <a:txBody>
                    <a:bodyPr/>
                    <a:lstStyle/>
                    <a:p>
                      <a:pPr algn="ctr"/>
                      <a:endParaRPr kumimoji="1" lang="ja-JP" altLang="en-US" sz="1100" dirty="0">
                        <a:latin typeface="UD デジタル 教科書体 NP-R" panose="02020400000000000000" pitchFamily="18" charset="-128"/>
                        <a:ea typeface="UD デジタル 教科書体 NP-R" panose="02020400000000000000" pitchFamily="18" charset="-128"/>
                      </a:endParaRPr>
                    </a:p>
                  </a:txBody>
                  <a:tcPr anchor="ctr"/>
                </a:tc>
                <a:tc hMerge="1">
                  <a:txBody>
                    <a:bodyPr/>
                    <a:lstStyle/>
                    <a:p>
                      <a:endParaRPr kumimoji="1" lang="ja-JP" altLang="en-US" sz="1000" dirty="0">
                        <a:latin typeface="UD デジタル 教科書体 NK-R" panose="02020400000000000000" pitchFamily="18" charset="-128"/>
                        <a:ea typeface="UD デジタル 教科書体 NK-R" panose="02020400000000000000" pitchFamily="18" charset="-128"/>
                      </a:endParaRPr>
                    </a:p>
                  </a:txBody>
                  <a:tcPr marL="63305" marR="63305" marT="31652" marB="31652" anchor="ctr">
                    <a:lnBlToTr w="12700" cap="flat" cmpd="sng" algn="ctr">
                      <a:noFill/>
                      <a:prstDash val="solid"/>
                      <a:round/>
                      <a:headEnd type="none" w="med" len="med"/>
                      <a:tailEnd type="none" w="med" len="med"/>
                    </a:lnBlToTr>
                    <a:solidFill>
                      <a:schemeClr val="accent3">
                        <a:lumMod val="20000"/>
                        <a:lumOff val="80000"/>
                      </a:schemeClr>
                    </a:solidFill>
                  </a:tcPr>
                </a:tc>
                <a:extLst>
                  <a:ext uri="{0D108BD9-81ED-4DB2-BD59-A6C34878D82A}">
                    <a16:rowId xmlns:a16="http://schemas.microsoft.com/office/drawing/2014/main" val="724490233"/>
                  </a:ext>
                </a:extLst>
              </a:tr>
            </a:tbl>
          </a:graphicData>
        </a:graphic>
      </p:graphicFrame>
      <p:sp>
        <p:nvSpPr>
          <p:cNvPr id="18" name="角丸四角形 17"/>
          <p:cNvSpPr/>
          <p:nvPr/>
        </p:nvSpPr>
        <p:spPr>
          <a:xfrm>
            <a:off x="1219199" y="1338494"/>
            <a:ext cx="1552575" cy="65804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000" dirty="0">
                <a:latin typeface="UD デジタル 教科書体 NP-R" panose="02020400000000000000" pitchFamily="18" charset="-128"/>
                <a:ea typeface="UD デジタル 教科書体 NP-R" panose="02020400000000000000" pitchFamily="18" charset="-128"/>
              </a:rPr>
              <a:t>同居の場合は、濃厚接触となります。</a:t>
            </a:r>
          </a:p>
        </p:txBody>
      </p:sp>
      <p:sp>
        <p:nvSpPr>
          <p:cNvPr id="19" name="角丸四角形 18"/>
          <p:cNvSpPr/>
          <p:nvPr/>
        </p:nvSpPr>
        <p:spPr>
          <a:xfrm>
            <a:off x="3105444" y="1348839"/>
            <a:ext cx="3638255" cy="65804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000" dirty="0">
                <a:latin typeface="UD デジタル 教科書体 NP-R" panose="02020400000000000000" pitchFamily="18" charset="-128"/>
                <a:ea typeface="UD デジタル 教科書体 NP-R" panose="02020400000000000000" pitchFamily="18" charset="-128"/>
              </a:rPr>
              <a:t>陽性者の感染可能期間中</a:t>
            </a:r>
            <a:r>
              <a:rPr kumimoji="1" lang="ja-JP" altLang="en-US" sz="800" dirty="0">
                <a:latin typeface="UD デジタル 教科書体 NP-R" panose="02020400000000000000" pitchFamily="18" charset="-128"/>
                <a:ea typeface="UD デジタル 教科書体 NP-R" panose="02020400000000000000" pitchFamily="18" charset="-128"/>
              </a:rPr>
              <a:t>（</a:t>
            </a:r>
            <a:r>
              <a:rPr kumimoji="1" lang="en-US" altLang="ja-JP" sz="800" dirty="0">
                <a:latin typeface="UD デジタル 教科書体 NP-R" panose="02020400000000000000" pitchFamily="18" charset="-128"/>
                <a:ea typeface="UD デジタル 教科書体 NP-R" panose="02020400000000000000" pitchFamily="18" charset="-128"/>
              </a:rPr>
              <a:t>※</a:t>
            </a:r>
            <a:r>
              <a:rPr kumimoji="1" lang="ja-JP" altLang="en-US" sz="800" dirty="0">
                <a:latin typeface="UD デジタル 教科書体 NP-R" panose="02020400000000000000" pitchFamily="18" charset="-128"/>
                <a:ea typeface="UD デジタル 教科書体 NP-R" panose="02020400000000000000" pitchFamily="18" charset="-128"/>
              </a:rPr>
              <a:t>１）</a:t>
            </a:r>
            <a:r>
              <a:rPr kumimoji="1" lang="ja-JP" altLang="en-US" sz="1000" dirty="0">
                <a:latin typeface="UD デジタル 教科書体 NP-R" panose="02020400000000000000" pitchFamily="18" charset="-128"/>
                <a:ea typeface="UD デジタル 教科書体 NP-R" panose="02020400000000000000" pitchFamily="18" charset="-128"/>
              </a:rPr>
              <a:t>に車内等で長時間（</a:t>
            </a:r>
            <a:r>
              <a:rPr kumimoji="1" lang="en-US" altLang="ja-JP" sz="1000" dirty="0">
                <a:latin typeface="UD デジタル 教科書体 NP-R" panose="02020400000000000000" pitchFamily="18" charset="-128"/>
                <a:ea typeface="UD デジタル 教科書体 NP-R" panose="02020400000000000000" pitchFamily="18" charset="-128"/>
              </a:rPr>
              <a:t>1</a:t>
            </a:r>
            <a:r>
              <a:rPr kumimoji="1" lang="ja-JP" altLang="en-US" sz="1000" dirty="0">
                <a:latin typeface="UD デジタル 教科書体 NP-R" panose="02020400000000000000" pitchFamily="18" charset="-128"/>
                <a:ea typeface="UD デジタル 教科書体 NP-R" panose="02020400000000000000" pitchFamily="18" charset="-128"/>
              </a:rPr>
              <a:t>時間以上）の接触もしくは手で触れる距離（目安として１メートル）でマスクなしで</a:t>
            </a:r>
            <a:r>
              <a:rPr kumimoji="1" lang="en-US" altLang="ja-JP" sz="1000" dirty="0">
                <a:latin typeface="UD デジタル 教科書体 NP-R" panose="02020400000000000000" pitchFamily="18" charset="-128"/>
                <a:ea typeface="UD デジタル 教科書体 NP-R" panose="02020400000000000000" pitchFamily="18" charset="-128"/>
              </a:rPr>
              <a:t>15</a:t>
            </a:r>
            <a:r>
              <a:rPr kumimoji="1" lang="ja-JP" altLang="en-US" sz="1000" dirty="0">
                <a:latin typeface="UD デジタル 教科書体 NP-R" panose="02020400000000000000" pitchFamily="18" charset="-128"/>
                <a:ea typeface="UD デジタル 教科書体 NP-R" panose="02020400000000000000" pitchFamily="18" charset="-128"/>
              </a:rPr>
              <a:t>分以上話しをした（仕事中、休憩時間等も含む）場合は濃厚接触となります。</a:t>
            </a:r>
            <a:endParaRPr kumimoji="1" lang="en-US" altLang="ja-JP" sz="1000" dirty="0">
              <a:latin typeface="UD デジタル 教科書体 NP-R" panose="02020400000000000000" pitchFamily="18" charset="-128"/>
              <a:ea typeface="UD デジタル 教科書体 NP-R" panose="02020400000000000000" pitchFamily="18" charset="-128"/>
            </a:endParaRPr>
          </a:p>
        </p:txBody>
      </p:sp>
      <p:cxnSp>
        <p:nvCxnSpPr>
          <p:cNvPr id="26" name="直線矢印コネクタ 25"/>
          <p:cNvCxnSpPr/>
          <p:nvPr/>
        </p:nvCxnSpPr>
        <p:spPr>
          <a:xfrm>
            <a:off x="1650250" y="1996539"/>
            <a:ext cx="0" cy="540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27" name="角丸四角形 26"/>
          <p:cNvSpPr/>
          <p:nvPr/>
        </p:nvSpPr>
        <p:spPr>
          <a:xfrm>
            <a:off x="1347512" y="2112769"/>
            <a:ext cx="57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有症状</a:t>
            </a:r>
          </a:p>
        </p:txBody>
      </p:sp>
      <p:cxnSp>
        <p:nvCxnSpPr>
          <p:cNvPr id="28" name="直線矢印コネクタ 27"/>
          <p:cNvCxnSpPr/>
          <p:nvPr/>
        </p:nvCxnSpPr>
        <p:spPr>
          <a:xfrm>
            <a:off x="2419510" y="2014239"/>
            <a:ext cx="0" cy="540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29" name="角丸四角形 28"/>
          <p:cNvSpPr/>
          <p:nvPr/>
        </p:nvSpPr>
        <p:spPr>
          <a:xfrm>
            <a:off x="2141035" y="2107915"/>
            <a:ext cx="57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無症状</a:t>
            </a:r>
          </a:p>
        </p:txBody>
      </p:sp>
      <p:cxnSp>
        <p:nvCxnSpPr>
          <p:cNvPr id="31" name="直線矢印コネクタ 30"/>
          <p:cNvCxnSpPr/>
          <p:nvPr/>
        </p:nvCxnSpPr>
        <p:spPr>
          <a:xfrm>
            <a:off x="1456143" y="2705455"/>
            <a:ext cx="0" cy="432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cxnSp>
        <p:nvCxnSpPr>
          <p:cNvPr id="37" name="直線矢印コネクタ 36"/>
          <p:cNvCxnSpPr/>
          <p:nvPr/>
        </p:nvCxnSpPr>
        <p:spPr>
          <a:xfrm>
            <a:off x="3671742" y="2024980"/>
            <a:ext cx="0" cy="540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38" name="角丸四角形 37"/>
          <p:cNvSpPr/>
          <p:nvPr/>
        </p:nvSpPr>
        <p:spPr>
          <a:xfrm>
            <a:off x="3399423" y="2114980"/>
            <a:ext cx="57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有症状</a:t>
            </a:r>
          </a:p>
        </p:txBody>
      </p:sp>
      <p:cxnSp>
        <p:nvCxnSpPr>
          <p:cNvPr id="47" name="直線矢印コネクタ 46"/>
          <p:cNvCxnSpPr/>
          <p:nvPr/>
        </p:nvCxnSpPr>
        <p:spPr>
          <a:xfrm>
            <a:off x="4537126" y="2016411"/>
            <a:ext cx="0" cy="3744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48" name="角丸四角形 47"/>
          <p:cNvSpPr/>
          <p:nvPr/>
        </p:nvSpPr>
        <p:spPr>
          <a:xfrm>
            <a:off x="4249126" y="2105149"/>
            <a:ext cx="57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無症状</a:t>
            </a:r>
          </a:p>
        </p:txBody>
      </p:sp>
      <p:cxnSp>
        <p:nvCxnSpPr>
          <p:cNvPr id="49" name="直線矢印コネクタ 48"/>
          <p:cNvCxnSpPr/>
          <p:nvPr/>
        </p:nvCxnSpPr>
        <p:spPr>
          <a:xfrm>
            <a:off x="5505610" y="2016411"/>
            <a:ext cx="0" cy="576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50" name="角丸四角形 49"/>
          <p:cNvSpPr/>
          <p:nvPr/>
        </p:nvSpPr>
        <p:spPr>
          <a:xfrm>
            <a:off x="5218658" y="2105149"/>
            <a:ext cx="57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有症状</a:t>
            </a:r>
          </a:p>
        </p:txBody>
      </p:sp>
      <p:cxnSp>
        <p:nvCxnSpPr>
          <p:cNvPr id="51" name="直線矢印コネクタ 50"/>
          <p:cNvCxnSpPr/>
          <p:nvPr/>
        </p:nvCxnSpPr>
        <p:spPr>
          <a:xfrm>
            <a:off x="6402617" y="2003604"/>
            <a:ext cx="0" cy="576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52" name="角丸四角形 51"/>
          <p:cNvSpPr/>
          <p:nvPr/>
        </p:nvSpPr>
        <p:spPr>
          <a:xfrm>
            <a:off x="6101368" y="2105149"/>
            <a:ext cx="57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無症状</a:t>
            </a:r>
          </a:p>
        </p:txBody>
      </p:sp>
      <p:sp>
        <p:nvSpPr>
          <p:cNvPr id="53" name="角丸四角形 52"/>
          <p:cNvSpPr/>
          <p:nvPr/>
        </p:nvSpPr>
        <p:spPr>
          <a:xfrm>
            <a:off x="3270521" y="2554239"/>
            <a:ext cx="75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受診・検査</a:t>
            </a:r>
          </a:p>
        </p:txBody>
      </p:sp>
      <p:sp>
        <p:nvSpPr>
          <p:cNvPr id="55" name="角丸四角形 54"/>
          <p:cNvSpPr/>
          <p:nvPr/>
        </p:nvSpPr>
        <p:spPr>
          <a:xfrm>
            <a:off x="1710672" y="3146986"/>
            <a:ext cx="1019455" cy="609320"/>
          </a:xfrm>
          <a:prstGeom prst="roundRect">
            <a:avLst/>
          </a:prstGeom>
          <a:ln>
            <a:prstDash val="sysDot"/>
          </a:ln>
        </p:spPr>
        <p:style>
          <a:lnRef idx="2">
            <a:schemeClr val="accent6"/>
          </a:lnRef>
          <a:fillRef idx="1">
            <a:schemeClr val="lt1"/>
          </a:fillRef>
          <a:effectRef idx="0">
            <a:schemeClr val="accent6"/>
          </a:effectRef>
          <a:fontRef idx="minor">
            <a:schemeClr val="dk1"/>
          </a:fontRef>
        </p:style>
        <p:txBody>
          <a:bodyPr rtlCol="0" anchor="ctr"/>
          <a:lstStyle/>
          <a:p>
            <a:pPr lvl="0" defTabSz="914400">
              <a:defRPr/>
            </a:pPr>
            <a:r>
              <a:rPr kumimoji="1" lang="ja-JP" altLang="en-US" sz="1000" dirty="0">
                <a:latin typeface="UD デジタル 教科書体 NP-R" panose="02020400000000000000" pitchFamily="18" charset="-128"/>
                <a:ea typeface="UD デジタル 教科書体 NP-R" panose="02020400000000000000" pitchFamily="18" charset="-128"/>
              </a:rPr>
              <a:t>医師の判断により臨床症状の身で診断</a:t>
            </a:r>
          </a:p>
        </p:txBody>
      </p:sp>
      <p:sp>
        <p:nvSpPr>
          <p:cNvPr id="56" name="角丸四角形 55"/>
          <p:cNvSpPr/>
          <p:nvPr/>
        </p:nvSpPr>
        <p:spPr>
          <a:xfrm>
            <a:off x="3107957" y="3112649"/>
            <a:ext cx="1158932" cy="65804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defTabSz="914400">
              <a:defRPr/>
            </a:pPr>
            <a:r>
              <a:rPr kumimoji="1" lang="ja-JP" altLang="en-US" sz="1000" dirty="0">
                <a:latin typeface="UD デジタル 教科書体 NP-R" panose="02020400000000000000" pitchFamily="18" charset="-128"/>
                <a:ea typeface="UD デジタル 教科書体 NP-R" panose="02020400000000000000" pitchFamily="18" charset="-128"/>
              </a:rPr>
              <a:t>かかりつけ医や診療・検査医療機関で検査してください。</a:t>
            </a:r>
          </a:p>
        </p:txBody>
      </p:sp>
      <p:cxnSp>
        <p:nvCxnSpPr>
          <p:cNvPr id="57" name="直線矢印コネクタ 56"/>
          <p:cNvCxnSpPr/>
          <p:nvPr/>
        </p:nvCxnSpPr>
        <p:spPr>
          <a:xfrm>
            <a:off x="3671742" y="2734239"/>
            <a:ext cx="0" cy="360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cxnSp>
        <p:nvCxnSpPr>
          <p:cNvPr id="59" name="直線矢印コネクタ 58"/>
          <p:cNvCxnSpPr/>
          <p:nvPr/>
        </p:nvCxnSpPr>
        <p:spPr>
          <a:xfrm>
            <a:off x="3393444" y="3776972"/>
            <a:ext cx="0" cy="576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60" name="角丸四角形 59"/>
          <p:cNvSpPr/>
          <p:nvPr/>
        </p:nvSpPr>
        <p:spPr>
          <a:xfrm>
            <a:off x="3105444" y="3895268"/>
            <a:ext cx="57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陽性</a:t>
            </a:r>
          </a:p>
        </p:txBody>
      </p:sp>
      <p:cxnSp>
        <p:nvCxnSpPr>
          <p:cNvPr id="61" name="直線矢印コネクタ 60"/>
          <p:cNvCxnSpPr/>
          <p:nvPr/>
        </p:nvCxnSpPr>
        <p:spPr>
          <a:xfrm>
            <a:off x="4026521" y="3773547"/>
            <a:ext cx="0" cy="1980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62" name="角丸四角形 61"/>
          <p:cNvSpPr/>
          <p:nvPr/>
        </p:nvSpPr>
        <p:spPr>
          <a:xfrm>
            <a:off x="3738521" y="3895268"/>
            <a:ext cx="57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陰性</a:t>
            </a:r>
          </a:p>
        </p:txBody>
      </p:sp>
      <p:sp>
        <p:nvSpPr>
          <p:cNvPr id="63" name="角丸四角形 62"/>
          <p:cNvSpPr/>
          <p:nvPr/>
        </p:nvSpPr>
        <p:spPr>
          <a:xfrm>
            <a:off x="1250376" y="4528658"/>
            <a:ext cx="1075941" cy="83518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lgn="ctr" defTabSz="914400">
              <a:defRPr/>
            </a:pPr>
            <a:r>
              <a:rPr kumimoji="1" lang="ja-JP" altLang="en-US" sz="1000" dirty="0">
                <a:latin typeface="UD デジタル 教科書体 NP-R" panose="02020400000000000000" pitchFamily="18" charset="-128"/>
                <a:ea typeface="UD デジタル 教科書体 NP-R" panose="02020400000000000000" pitchFamily="18" charset="-128"/>
              </a:rPr>
              <a:t>医療機関から保健所へ届出</a:t>
            </a:r>
            <a:endParaRPr kumimoji="1" lang="en-US" altLang="ja-JP" sz="1000" dirty="0">
              <a:latin typeface="UD デジタル 教科書体 NP-R" panose="02020400000000000000" pitchFamily="18" charset="-128"/>
              <a:ea typeface="UD デジタル 教科書体 NP-R" panose="02020400000000000000" pitchFamily="18" charset="-128"/>
            </a:endParaRPr>
          </a:p>
          <a:p>
            <a:pPr lvl="0" algn="ctr" defTabSz="914400">
              <a:defRPr/>
            </a:pPr>
            <a:r>
              <a:rPr kumimoji="1" lang="ja-JP" altLang="en-US" sz="1000" dirty="0">
                <a:latin typeface="UD デジタル 教科書体 NP-R" panose="02020400000000000000" pitchFamily="18" charset="-128"/>
                <a:ea typeface="UD デジタル 教科書体 NP-R" panose="02020400000000000000" pitchFamily="18" charset="-128"/>
              </a:rPr>
              <a:t>👇</a:t>
            </a:r>
            <a:endParaRPr kumimoji="1" lang="en-US" altLang="ja-JP" sz="1000" dirty="0">
              <a:latin typeface="UD デジタル 教科書体 NP-R" panose="02020400000000000000" pitchFamily="18" charset="-128"/>
              <a:ea typeface="UD デジタル 教科書体 NP-R" panose="02020400000000000000" pitchFamily="18" charset="-128"/>
            </a:endParaRPr>
          </a:p>
          <a:p>
            <a:pPr lvl="0" algn="ctr" defTabSz="914400">
              <a:defRPr/>
            </a:pPr>
            <a:r>
              <a:rPr kumimoji="1" lang="ja-JP" altLang="en-US" sz="1000" dirty="0">
                <a:latin typeface="UD デジタル 教科書体 NP-R" panose="02020400000000000000" pitchFamily="18" charset="-128"/>
                <a:ea typeface="UD デジタル 教科書体 NP-R" panose="02020400000000000000" pitchFamily="18" charset="-128"/>
              </a:rPr>
              <a:t>療養開始</a:t>
            </a:r>
          </a:p>
        </p:txBody>
      </p:sp>
      <p:cxnSp>
        <p:nvCxnSpPr>
          <p:cNvPr id="64" name="直線矢印コネクタ 63"/>
          <p:cNvCxnSpPr/>
          <p:nvPr/>
        </p:nvCxnSpPr>
        <p:spPr>
          <a:xfrm flipH="1">
            <a:off x="1363814" y="3319268"/>
            <a:ext cx="7912" cy="1187172"/>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65" name="角丸四角形 64"/>
          <p:cNvSpPr/>
          <p:nvPr/>
        </p:nvSpPr>
        <p:spPr>
          <a:xfrm>
            <a:off x="1090454" y="4054079"/>
            <a:ext cx="57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陽性</a:t>
            </a:r>
          </a:p>
        </p:txBody>
      </p:sp>
      <p:cxnSp>
        <p:nvCxnSpPr>
          <p:cNvPr id="66" name="直線矢印コネクタ 65"/>
          <p:cNvCxnSpPr/>
          <p:nvPr/>
        </p:nvCxnSpPr>
        <p:spPr>
          <a:xfrm>
            <a:off x="2572217" y="3773547"/>
            <a:ext cx="0" cy="1980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68" name="角丸四角形 67"/>
          <p:cNvSpPr/>
          <p:nvPr/>
        </p:nvSpPr>
        <p:spPr>
          <a:xfrm>
            <a:off x="1114425" y="5748425"/>
            <a:ext cx="5629274" cy="70952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000" dirty="0">
                <a:latin typeface="UD デジタル 教科書体 NP-R" panose="02020400000000000000" pitchFamily="18" charset="-128"/>
                <a:ea typeface="UD デジタル 教科書体 NP-R" panose="02020400000000000000" pitchFamily="18" charset="-128"/>
              </a:rPr>
              <a:t>陽性者と最後に接触した日から</a:t>
            </a:r>
            <a:r>
              <a:rPr kumimoji="1" lang="en-US" altLang="ja-JP" sz="1000" dirty="0">
                <a:latin typeface="UD デジタル 教科書体 NP-R" panose="02020400000000000000" pitchFamily="18" charset="-128"/>
                <a:ea typeface="UD デジタル 教科書体 NP-R" panose="02020400000000000000" pitchFamily="18" charset="-128"/>
              </a:rPr>
              <a:t>10</a:t>
            </a:r>
            <a:r>
              <a:rPr kumimoji="1" lang="ja-JP" altLang="en-US" sz="1000" dirty="0">
                <a:latin typeface="UD デジタル 教科書体 NP-R" panose="02020400000000000000" pitchFamily="18" charset="-128"/>
                <a:ea typeface="UD デジタル 教科書体 NP-R" panose="02020400000000000000" pitchFamily="18" charset="-128"/>
              </a:rPr>
              <a:t>日目まで健康観察をお願いします。</a:t>
            </a:r>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1000" dirty="0">
                <a:latin typeface="UD デジタル 教科書体 NP-R" panose="02020400000000000000" pitchFamily="18" charset="-128"/>
                <a:ea typeface="UD デジタル 教科書体 NP-R" panose="02020400000000000000" pitchFamily="18" charset="-128"/>
              </a:rPr>
              <a:t>ご自身で健康観察を行い、症状が出たり、悪化した場合には医療機関を受診してください。</a:t>
            </a:r>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1000" dirty="0">
                <a:latin typeface="UD デジタル 教科書体 NP-R" panose="02020400000000000000" pitchFamily="18" charset="-128"/>
                <a:ea typeface="UD デジタル 教科書体 NP-R" panose="02020400000000000000" pitchFamily="18" charset="-128"/>
              </a:rPr>
              <a:t>陽性者と最後に接触した日から７日目まで不要不急の外出自粛をお願いします。</a:t>
            </a:r>
          </a:p>
          <a:p>
            <a:r>
              <a:rPr kumimoji="1" lang="ja-JP" altLang="en-US" sz="1000" dirty="0">
                <a:latin typeface="UD デジタル 教科書体 NP-R" panose="02020400000000000000" pitchFamily="18" charset="-128"/>
                <a:ea typeface="UD デジタル 教科書体 NP-R" panose="02020400000000000000" pitchFamily="18" charset="-128"/>
              </a:rPr>
              <a:t>リーフレット「濃厚接触者（濃厚接触の可能性のある方を含む）の方へ」をご活用ください。</a:t>
            </a:r>
          </a:p>
        </p:txBody>
      </p:sp>
      <p:sp>
        <p:nvSpPr>
          <p:cNvPr id="69" name="角丸四角形 68"/>
          <p:cNvSpPr/>
          <p:nvPr/>
        </p:nvSpPr>
        <p:spPr>
          <a:xfrm>
            <a:off x="3000635" y="4359250"/>
            <a:ext cx="799746" cy="10045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lgn="ctr" defTabSz="914400">
              <a:defRPr/>
            </a:pPr>
            <a:r>
              <a:rPr kumimoji="1" lang="ja-JP" altLang="en-US" sz="1000" dirty="0">
                <a:latin typeface="UD デジタル 教科書体 NP-R" panose="02020400000000000000" pitchFamily="18" charset="-128"/>
                <a:ea typeface="UD デジタル 教科書体 NP-R" panose="02020400000000000000" pitchFamily="18" charset="-128"/>
              </a:rPr>
              <a:t>医療機関から保健所へ届出</a:t>
            </a:r>
            <a:endParaRPr kumimoji="1" lang="en-US" altLang="ja-JP" sz="1000" dirty="0">
              <a:latin typeface="UD デジタル 教科書体 NP-R" panose="02020400000000000000" pitchFamily="18" charset="-128"/>
              <a:ea typeface="UD デジタル 教科書体 NP-R" panose="02020400000000000000" pitchFamily="18" charset="-128"/>
            </a:endParaRPr>
          </a:p>
          <a:p>
            <a:pPr lvl="0" algn="ctr" defTabSz="914400">
              <a:defRPr/>
            </a:pPr>
            <a:r>
              <a:rPr kumimoji="1" lang="ja-JP" altLang="en-US" sz="1000" dirty="0">
                <a:latin typeface="UD デジタル 教科書体 NP-R" panose="02020400000000000000" pitchFamily="18" charset="-128"/>
                <a:ea typeface="UD デジタル 教科書体 NP-R" panose="02020400000000000000" pitchFamily="18" charset="-128"/>
              </a:rPr>
              <a:t>👇</a:t>
            </a:r>
            <a:endParaRPr kumimoji="1" lang="en-US" altLang="ja-JP" sz="1000" dirty="0">
              <a:latin typeface="UD デジタル 教科書体 NP-R" panose="02020400000000000000" pitchFamily="18" charset="-128"/>
              <a:ea typeface="UD デジタル 教科書体 NP-R" panose="02020400000000000000" pitchFamily="18" charset="-128"/>
            </a:endParaRPr>
          </a:p>
          <a:p>
            <a:pPr lvl="0" algn="ctr" defTabSz="914400">
              <a:defRPr/>
            </a:pPr>
            <a:r>
              <a:rPr kumimoji="1" lang="ja-JP" altLang="en-US" sz="1000" dirty="0">
                <a:latin typeface="UD デジタル 教科書体 NP-R" panose="02020400000000000000" pitchFamily="18" charset="-128"/>
                <a:ea typeface="UD デジタル 教科書体 NP-R" panose="02020400000000000000" pitchFamily="18" charset="-128"/>
              </a:rPr>
              <a:t>療養開始</a:t>
            </a:r>
          </a:p>
        </p:txBody>
      </p:sp>
      <p:sp>
        <p:nvSpPr>
          <p:cNvPr id="75" name="角丸四角形 74"/>
          <p:cNvSpPr/>
          <p:nvPr/>
        </p:nvSpPr>
        <p:spPr>
          <a:xfrm>
            <a:off x="5157776" y="2586134"/>
            <a:ext cx="75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受診・検査</a:t>
            </a:r>
          </a:p>
        </p:txBody>
      </p:sp>
      <p:sp>
        <p:nvSpPr>
          <p:cNvPr id="76" name="角丸四角形 75"/>
          <p:cNvSpPr/>
          <p:nvPr/>
        </p:nvSpPr>
        <p:spPr>
          <a:xfrm>
            <a:off x="4863906" y="3146986"/>
            <a:ext cx="1158932" cy="65804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defTabSz="914400">
              <a:defRPr/>
            </a:pPr>
            <a:r>
              <a:rPr kumimoji="1" lang="ja-JP" altLang="en-US" sz="1000" dirty="0">
                <a:latin typeface="UD デジタル 教科書体 NP-R" panose="02020400000000000000" pitchFamily="18" charset="-128"/>
                <a:ea typeface="UD デジタル 教科書体 NP-R" panose="02020400000000000000" pitchFamily="18" charset="-128"/>
              </a:rPr>
              <a:t>かかりつけ医や診療・検査医療機関で検査してください。</a:t>
            </a:r>
          </a:p>
        </p:txBody>
      </p:sp>
      <p:cxnSp>
        <p:nvCxnSpPr>
          <p:cNvPr id="77" name="直線矢印コネクタ 76"/>
          <p:cNvCxnSpPr/>
          <p:nvPr/>
        </p:nvCxnSpPr>
        <p:spPr>
          <a:xfrm>
            <a:off x="5492361" y="2766134"/>
            <a:ext cx="0" cy="396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cxnSp>
        <p:nvCxnSpPr>
          <p:cNvPr id="78" name="直線矢印コネクタ 77"/>
          <p:cNvCxnSpPr/>
          <p:nvPr/>
        </p:nvCxnSpPr>
        <p:spPr>
          <a:xfrm>
            <a:off x="5264827" y="3825919"/>
            <a:ext cx="0" cy="576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80" name="角丸四角形 79"/>
          <p:cNvSpPr/>
          <p:nvPr/>
        </p:nvSpPr>
        <p:spPr>
          <a:xfrm>
            <a:off x="4863906" y="4412531"/>
            <a:ext cx="799746" cy="10045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lvl="0" algn="ctr" defTabSz="914400">
              <a:defRPr/>
            </a:pPr>
            <a:r>
              <a:rPr kumimoji="1" lang="ja-JP" altLang="en-US" sz="1000" dirty="0">
                <a:latin typeface="UD デジタル 教科書体 NP-R" panose="02020400000000000000" pitchFamily="18" charset="-128"/>
                <a:ea typeface="UD デジタル 教科書体 NP-R" panose="02020400000000000000" pitchFamily="18" charset="-128"/>
              </a:rPr>
              <a:t>医療機関から保健所へ届出</a:t>
            </a:r>
            <a:endParaRPr kumimoji="1" lang="en-US" altLang="ja-JP" sz="1000" dirty="0">
              <a:latin typeface="UD デジタル 教科書体 NP-R" panose="02020400000000000000" pitchFamily="18" charset="-128"/>
              <a:ea typeface="UD デジタル 教科書体 NP-R" panose="02020400000000000000" pitchFamily="18" charset="-128"/>
            </a:endParaRPr>
          </a:p>
          <a:p>
            <a:pPr lvl="0" algn="ctr" defTabSz="914400">
              <a:defRPr/>
            </a:pPr>
            <a:r>
              <a:rPr kumimoji="1" lang="ja-JP" altLang="en-US" sz="1000" dirty="0">
                <a:latin typeface="UD デジタル 教科書体 NP-R" panose="02020400000000000000" pitchFamily="18" charset="-128"/>
                <a:ea typeface="UD デジタル 教科書体 NP-R" panose="02020400000000000000" pitchFamily="18" charset="-128"/>
              </a:rPr>
              <a:t>👇</a:t>
            </a:r>
            <a:endParaRPr kumimoji="1" lang="en-US" altLang="ja-JP" sz="1000" dirty="0">
              <a:latin typeface="UD デジタル 教科書体 NP-R" panose="02020400000000000000" pitchFamily="18" charset="-128"/>
              <a:ea typeface="UD デジタル 教科書体 NP-R" panose="02020400000000000000" pitchFamily="18" charset="-128"/>
            </a:endParaRPr>
          </a:p>
          <a:p>
            <a:pPr lvl="0" algn="ctr" defTabSz="914400">
              <a:defRPr/>
            </a:pPr>
            <a:r>
              <a:rPr kumimoji="1" lang="ja-JP" altLang="en-US" sz="1000" dirty="0">
                <a:latin typeface="UD デジタル 教科書体 NP-R" panose="02020400000000000000" pitchFamily="18" charset="-128"/>
                <a:ea typeface="UD デジタル 教科書体 NP-R" panose="02020400000000000000" pitchFamily="18" charset="-128"/>
              </a:rPr>
              <a:t>療養開始</a:t>
            </a:r>
          </a:p>
        </p:txBody>
      </p:sp>
      <p:sp>
        <p:nvSpPr>
          <p:cNvPr id="81" name="角丸四角形 80"/>
          <p:cNvSpPr/>
          <p:nvPr/>
        </p:nvSpPr>
        <p:spPr>
          <a:xfrm>
            <a:off x="4946005" y="3947107"/>
            <a:ext cx="57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陽性</a:t>
            </a:r>
          </a:p>
        </p:txBody>
      </p:sp>
      <p:sp>
        <p:nvSpPr>
          <p:cNvPr id="82" name="角丸四角形 81"/>
          <p:cNvSpPr/>
          <p:nvPr/>
        </p:nvSpPr>
        <p:spPr>
          <a:xfrm>
            <a:off x="6022839" y="2586134"/>
            <a:ext cx="720860" cy="10135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900" dirty="0">
                <a:latin typeface="UD デジタル 教科書体 NP-R" panose="02020400000000000000" pitchFamily="18" charset="-128"/>
                <a:ea typeface="UD デジタル 教科書体 NP-R" panose="02020400000000000000" pitchFamily="18" charset="-128"/>
              </a:rPr>
              <a:t>職場や所属団体の管理者に報告し指示に従ってください。</a:t>
            </a:r>
          </a:p>
        </p:txBody>
      </p:sp>
      <p:sp>
        <p:nvSpPr>
          <p:cNvPr id="83" name="角丸四角形 82"/>
          <p:cNvSpPr/>
          <p:nvPr/>
        </p:nvSpPr>
        <p:spPr>
          <a:xfrm>
            <a:off x="545209" y="7062913"/>
            <a:ext cx="5800725" cy="99340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000" dirty="0">
                <a:latin typeface="UD デジタル 教科書体 NP-R" panose="02020400000000000000" pitchFamily="18" charset="-128"/>
                <a:ea typeface="UD デジタル 教科書体 NP-R" panose="02020400000000000000" pitchFamily="18" charset="-128"/>
              </a:rPr>
              <a:t>　患者と濃厚接触した可能性があり、医療機関で検査を実施する場合、医師が必要と判断して行った検査は症状の有無にかかわらず、検査にかかる費用は公費負担となるため自己負担は生じません。（ただし、検査以外の初診料等は公費負担対象外です。）</a:t>
            </a:r>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1000" dirty="0">
                <a:latin typeface="UD デジタル 教科書体 NP-R" panose="02020400000000000000" pitchFamily="18" charset="-128"/>
                <a:ea typeface="UD デジタル 教科書体 NP-R" panose="02020400000000000000" pitchFamily="18" charset="-128"/>
              </a:rPr>
              <a:t>　また、医師の判断により臨床症状のみで新型コロナウイルス感染症り患の疑いがあると診断された方（いわゆる疑似症患者）の場合、診断後の治療費は公費負担となります。</a:t>
            </a:r>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1000" dirty="0">
                <a:latin typeface="UD デジタル 教科書体 NP-R" panose="02020400000000000000" pitchFamily="18" charset="-128"/>
                <a:ea typeface="UD デジタル 教科書体 NP-R" panose="02020400000000000000" pitchFamily="18" charset="-128"/>
              </a:rPr>
              <a:t>（ただし、初診料等は公費負担対象外です。）</a:t>
            </a:r>
          </a:p>
        </p:txBody>
      </p:sp>
      <p:cxnSp>
        <p:nvCxnSpPr>
          <p:cNvPr id="45" name="直線矢印コネクタ 44"/>
          <p:cNvCxnSpPr/>
          <p:nvPr/>
        </p:nvCxnSpPr>
        <p:spPr>
          <a:xfrm>
            <a:off x="5838214" y="3794341"/>
            <a:ext cx="0" cy="1980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46" name="角丸四角形 45"/>
          <p:cNvSpPr/>
          <p:nvPr/>
        </p:nvSpPr>
        <p:spPr>
          <a:xfrm>
            <a:off x="5550214" y="3935112"/>
            <a:ext cx="57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陰性</a:t>
            </a:r>
          </a:p>
        </p:txBody>
      </p:sp>
      <p:cxnSp>
        <p:nvCxnSpPr>
          <p:cNvPr id="72" name="直線矢印コネクタ 71"/>
          <p:cNvCxnSpPr/>
          <p:nvPr/>
        </p:nvCxnSpPr>
        <p:spPr>
          <a:xfrm>
            <a:off x="1837143" y="2707764"/>
            <a:ext cx="0" cy="43200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71" name="角丸四角形 70"/>
          <p:cNvSpPr/>
          <p:nvPr/>
        </p:nvSpPr>
        <p:spPr>
          <a:xfrm>
            <a:off x="1085950" y="3147798"/>
            <a:ext cx="572747" cy="180000"/>
          </a:xfrm>
          <a:prstGeom prst="roundRect">
            <a:avLst/>
          </a:prstGeom>
          <a:ln>
            <a:prstDash val="sysDot"/>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検査</a:t>
            </a:r>
          </a:p>
        </p:txBody>
      </p:sp>
      <p:sp>
        <p:nvSpPr>
          <p:cNvPr id="73" name="角丸四角形 72"/>
          <p:cNvSpPr/>
          <p:nvPr/>
        </p:nvSpPr>
        <p:spPr>
          <a:xfrm>
            <a:off x="1341620" y="2555699"/>
            <a:ext cx="572747" cy="26903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受診</a:t>
            </a:r>
          </a:p>
        </p:txBody>
      </p:sp>
      <p:cxnSp>
        <p:nvCxnSpPr>
          <p:cNvPr id="79" name="直線矢印コネクタ 78"/>
          <p:cNvCxnSpPr/>
          <p:nvPr/>
        </p:nvCxnSpPr>
        <p:spPr>
          <a:xfrm>
            <a:off x="1837866" y="3756306"/>
            <a:ext cx="0" cy="750134"/>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8" name="フリーフォーム 7"/>
          <p:cNvSpPr/>
          <p:nvPr/>
        </p:nvSpPr>
        <p:spPr>
          <a:xfrm>
            <a:off x="1363980" y="3870959"/>
            <a:ext cx="1025720" cy="1882588"/>
          </a:xfrm>
          <a:custGeom>
            <a:avLst/>
            <a:gdLst>
              <a:gd name="connsiteX0" fmla="*/ 0 w 1036320"/>
              <a:gd name="connsiteY0" fmla="*/ 0 h 1744980"/>
              <a:gd name="connsiteX1" fmla="*/ 1036320 w 1036320"/>
              <a:gd name="connsiteY1" fmla="*/ 0 h 1744980"/>
              <a:gd name="connsiteX2" fmla="*/ 1036320 w 1036320"/>
              <a:gd name="connsiteY2" fmla="*/ 1744980 h 1744980"/>
              <a:gd name="connsiteX3" fmla="*/ 1036320 w 1036320"/>
              <a:gd name="connsiteY3" fmla="*/ 1744980 h 1744980"/>
              <a:gd name="connsiteX4" fmla="*/ 1036320 w 1036320"/>
              <a:gd name="connsiteY4" fmla="*/ 1744980 h 1744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6320" h="1744980">
                <a:moveTo>
                  <a:pt x="0" y="0"/>
                </a:moveTo>
                <a:lnTo>
                  <a:pt x="1036320" y="0"/>
                </a:lnTo>
                <a:lnTo>
                  <a:pt x="1036320" y="1744980"/>
                </a:lnTo>
                <a:lnTo>
                  <a:pt x="1036320" y="1744980"/>
                </a:lnTo>
                <a:lnTo>
                  <a:pt x="1036320" y="1744980"/>
                </a:lnTo>
              </a:path>
            </a:pathLst>
          </a:custGeom>
          <a:noFill/>
          <a:ln w="44450">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角丸四角形 83"/>
          <p:cNvSpPr/>
          <p:nvPr/>
        </p:nvSpPr>
        <p:spPr>
          <a:xfrm>
            <a:off x="2171706" y="4050885"/>
            <a:ext cx="576000" cy="180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陰性</a:t>
            </a:r>
          </a:p>
        </p:txBody>
      </p:sp>
      <p:cxnSp>
        <p:nvCxnSpPr>
          <p:cNvPr id="86" name="直線矢印コネクタ 85"/>
          <p:cNvCxnSpPr/>
          <p:nvPr/>
        </p:nvCxnSpPr>
        <p:spPr>
          <a:xfrm>
            <a:off x="2794539" y="2705455"/>
            <a:ext cx="2550" cy="3049120"/>
          </a:xfrm>
          <a:prstGeom prst="straightConnector1">
            <a:avLst/>
          </a:prstGeom>
          <a:ln w="47625" cmpd="sng">
            <a:tailEnd type="triangle"/>
          </a:ln>
        </p:spPr>
        <p:style>
          <a:lnRef idx="1">
            <a:schemeClr val="dk1"/>
          </a:lnRef>
          <a:fillRef idx="0">
            <a:schemeClr val="dk1"/>
          </a:fillRef>
          <a:effectRef idx="0">
            <a:schemeClr val="dk1"/>
          </a:effectRef>
          <a:fontRef idx="minor">
            <a:schemeClr val="tx1"/>
          </a:fontRef>
        </p:style>
      </p:cxnSp>
      <p:sp>
        <p:nvSpPr>
          <p:cNvPr id="87" name="角丸四角形 86"/>
          <p:cNvSpPr/>
          <p:nvPr/>
        </p:nvSpPr>
        <p:spPr>
          <a:xfrm>
            <a:off x="1954851" y="2554239"/>
            <a:ext cx="960658" cy="27352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831" dirty="0">
                <a:latin typeface="UD デジタル 教科書体 NP-R" panose="02020400000000000000" pitchFamily="18" charset="-128"/>
                <a:ea typeface="UD デジタル 教科書体 NP-R" panose="02020400000000000000" pitchFamily="18" charset="-128"/>
              </a:rPr>
              <a:t>原則検査なし</a:t>
            </a:r>
            <a:endParaRPr kumimoji="1" lang="en-US" altLang="ja-JP" sz="831" dirty="0">
              <a:latin typeface="UD デジタル 教科書体 NP-R" panose="02020400000000000000" pitchFamily="18" charset="-128"/>
              <a:ea typeface="UD デジタル 教科書体 NP-R" panose="02020400000000000000" pitchFamily="18" charset="-128"/>
            </a:endParaRPr>
          </a:p>
          <a:p>
            <a:pPr algn="ctr"/>
            <a:r>
              <a:rPr kumimoji="1" lang="ja-JP" altLang="en-US" sz="831" dirty="0">
                <a:latin typeface="UD デジタル 教科書体 NP-R" panose="02020400000000000000" pitchFamily="18" charset="-128"/>
                <a:ea typeface="UD デジタル 教科書体 NP-R" panose="02020400000000000000" pitchFamily="18" charset="-128"/>
              </a:rPr>
              <a:t>７日間自宅待機</a:t>
            </a:r>
          </a:p>
        </p:txBody>
      </p:sp>
      <p:sp>
        <p:nvSpPr>
          <p:cNvPr id="11" name="正方形/長方形 10"/>
          <p:cNvSpPr/>
          <p:nvPr/>
        </p:nvSpPr>
        <p:spPr>
          <a:xfrm>
            <a:off x="5302927" y="618810"/>
            <a:ext cx="1593173" cy="174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lumMod val="95000"/>
                    <a:lumOff val="5000"/>
                  </a:schemeClr>
                </a:solidFill>
              </a:rPr>
              <a:t>令和４年１月３１日時点</a:t>
            </a:r>
          </a:p>
        </p:txBody>
      </p:sp>
      <p:sp>
        <p:nvSpPr>
          <p:cNvPr id="12" name="正方形/長方形 11"/>
          <p:cNvSpPr/>
          <p:nvPr/>
        </p:nvSpPr>
        <p:spPr>
          <a:xfrm>
            <a:off x="38100" y="356023"/>
            <a:ext cx="6858000" cy="2771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lumMod val="95000"/>
                    <a:lumOff val="5000"/>
                  </a:schemeClr>
                </a:solidFill>
                <a:latin typeface="UD デジタル 教科書体 NP-B" panose="02020700000000000000" pitchFamily="18" charset="-128"/>
                <a:ea typeface="UD デジタル 教科書体 NP-B" panose="02020700000000000000" pitchFamily="18" charset="-128"/>
                <a:cs typeface="Arial" panose="020B0604020202020204" pitchFamily="34" charset="0"/>
              </a:rPr>
              <a:t>～</a:t>
            </a:r>
            <a:r>
              <a:rPr lang="ja-JP" altLang="en-US" sz="1100" b="1" dirty="0">
                <a:solidFill>
                  <a:schemeClr val="tx1">
                    <a:lumMod val="95000"/>
                    <a:lumOff val="5000"/>
                  </a:schemeClr>
                </a:solidFill>
                <a:latin typeface="UD デジタル 教科書体 NP-R" panose="02020400000000000000" pitchFamily="18" charset="-128"/>
                <a:ea typeface="UD デジタル 教科書体 NP-R" panose="02020400000000000000" pitchFamily="18" charset="-128"/>
              </a:rPr>
              <a:t>新型コロナ陽性者から濃厚接触の可能性を伝えられたり、家族が陽性と判明した場合の対応について～</a:t>
            </a:r>
            <a:endParaRPr kumimoji="1" lang="ja-JP" altLang="en-US" sz="1100" dirty="0">
              <a:solidFill>
                <a:schemeClr val="tx1">
                  <a:lumMod val="95000"/>
                  <a:lumOff val="5000"/>
                </a:schemeClr>
              </a:solidFill>
            </a:endParaRPr>
          </a:p>
        </p:txBody>
      </p:sp>
      <p:sp>
        <p:nvSpPr>
          <p:cNvPr id="70" name="テキスト ボックス 69"/>
          <p:cNvSpPr txBox="1"/>
          <p:nvPr/>
        </p:nvSpPr>
        <p:spPr>
          <a:xfrm>
            <a:off x="359360" y="8099375"/>
            <a:ext cx="6140680" cy="369332"/>
          </a:xfrm>
          <a:prstGeom prst="rect">
            <a:avLst/>
          </a:prstGeom>
          <a:noFill/>
        </p:spPr>
        <p:txBody>
          <a:bodyPr wrap="square" rtlCol="0">
            <a:spAutoFit/>
          </a:bodyPr>
          <a:lstStyle/>
          <a:p>
            <a:r>
              <a:rPr kumimoji="1" lang="en-US" altLang="ja-JP" sz="900" dirty="0">
                <a:latin typeface="UD デジタル 教科書体 NK-R" panose="02020400000000000000" pitchFamily="18" charset="-128"/>
                <a:ea typeface="UD デジタル 教科書体 NK-R" panose="02020400000000000000" pitchFamily="18" charset="-128"/>
              </a:rPr>
              <a:t>※</a:t>
            </a:r>
            <a:r>
              <a:rPr kumimoji="1" lang="ja-JP" altLang="en-US" sz="900" dirty="0">
                <a:latin typeface="UD デジタル 教科書体 NK-R" panose="02020400000000000000" pitchFamily="18" charset="-128"/>
                <a:ea typeface="UD デジタル 教科書体 NK-R" panose="02020400000000000000" pitchFamily="18" charset="-128"/>
              </a:rPr>
              <a:t>１：感染可能期間とは陽性者が有症状の場合、発症</a:t>
            </a:r>
            <a:r>
              <a:rPr kumimoji="1" lang="en-US" altLang="ja-JP" sz="900" dirty="0">
                <a:latin typeface="UD デジタル 教科書体 NK-R" panose="02020400000000000000" pitchFamily="18" charset="-128"/>
                <a:ea typeface="UD デジタル 教科書体 NK-R" panose="02020400000000000000" pitchFamily="18" charset="-128"/>
              </a:rPr>
              <a:t>2</a:t>
            </a:r>
            <a:r>
              <a:rPr kumimoji="1" lang="ja-JP" altLang="en-US" sz="900" dirty="0">
                <a:latin typeface="UD デジタル 教科書体 NK-R" panose="02020400000000000000" pitchFamily="18" charset="-128"/>
                <a:ea typeface="UD デジタル 教科書体 NK-R" panose="02020400000000000000" pitchFamily="18" charset="-128"/>
              </a:rPr>
              <a:t>日前から。無症状の場合、検体採取日の</a:t>
            </a:r>
            <a:r>
              <a:rPr kumimoji="1" lang="en-US" altLang="ja-JP" sz="900" dirty="0">
                <a:latin typeface="UD デジタル 教科書体 NK-R" panose="02020400000000000000" pitchFamily="18" charset="-128"/>
                <a:ea typeface="UD デジタル 教科書体 NK-R" panose="02020400000000000000" pitchFamily="18" charset="-128"/>
              </a:rPr>
              <a:t>2</a:t>
            </a:r>
            <a:r>
              <a:rPr kumimoji="1" lang="ja-JP" altLang="en-US" sz="900" dirty="0">
                <a:latin typeface="UD デジタル 教科書体 NK-R" panose="02020400000000000000" pitchFamily="18" charset="-128"/>
                <a:ea typeface="UD デジタル 教科書体 NK-R" panose="02020400000000000000" pitchFamily="18" charset="-128"/>
              </a:rPr>
              <a:t>日前から。同居であれば、</a:t>
            </a:r>
            <a:endParaRPr kumimoji="1" lang="en-US" altLang="ja-JP" sz="900" dirty="0">
              <a:latin typeface="UD デジタル 教科書体 NK-R" panose="02020400000000000000" pitchFamily="18" charset="-128"/>
              <a:ea typeface="UD デジタル 教科書体 NK-R" panose="02020400000000000000" pitchFamily="18" charset="-128"/>
            </a:endParaRPr>
          </a:p>
          <a:p>
            <a:r>
              <a:rPr kumimoji="1" lang="ja-JP" altLang="en-US" sz="900" dirty="0">
                <a:latin typeface="UD デジタル 教科書体 NK-R" panose="02020400000000000000" pitchFamily="18" charset="-128"/>
                <a:ea typeface="UD デジタル 教科書体 NK-R" panose="02020400000000000000" pitchFamily="18" charset="-128"/>
              </a:rPr>
              <a:t>　　　　療養終了日まで。</a:t>
            </a:r>
          </a:p>
        </p:txBody>
      </p:sp>
      <p:pic>
        <p:nvPicPr>
          <p:cNvPr id="2" name="図 1"/>
          <p:cNvPicPr>
            <a:picLocks noChangeAspect="1"/>
          </p:cNvPicPr>
          <p:nvPr/>
        </p:nvPicPr>
        <p:blipFill>
          <a:blip r:embed="rId2"/>
          <a:stretch>
            <a:fillRect/>
          </a:stretch>
        </p:blipFill>
        <p:spPr>
          <a:xfrm>
            <a:off x="359360" y="8401344"/>
            <a:ext cx="6318008" cy="1452762"/>
          </a:xfrm>
          <a:prstGeom prst="rect">
            <a:avLst/>
          </a:prstGeom>
        </p:spPr>
      </p:pic>
    </p:spTree>
    <p:extLst>
      <p:ext uri="{BB962C8B-B14F-4D97-AF65-F5344CB8AC3E}">
        <p14:creationId xmlns:p14="http://schemas.microsoft.com/office/powerpoint/2010/main" val="42553353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541</Words>
  <Application>Microsoft Office PowerPoint</Application>
  <PresentationFormat>A4 210 x 297 mm</PresentationFormat>
  <Paragraphs>77</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UD デジタル 教科書体 NK-R</vt:lpstr>
      <vt:lpstr>UD デジタル 教科書体 NP-B</vt:lpstr>
      <vt:lpstr>UD デジタル 教科書体 NP-R</vt:lpstr>
      <vt:lpstr>游ゴシック</vt:lpstr>
      <vt:lpstr>Arial</vt:lpstr>
      <vt:lpstr>Calibri</vt:lpstr>
      <vt:lpstr>Calibri Light</vt:lpstr>
      <vt:lpstr>Office テーマ</vt:lpstr>
      <vt:lpstr>新型コロナ陽性者との濃厚接触になる方の対応フロー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2022-01-24T14:49:32Z</dcterms:created>
  <dcterms:modified xsi:type="dcterms:W3CDTF">2022-02-01T06:44:42Z</dcterms:modified>
</cp:coreProperties>
</file>