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sldIdLst>
    <p:sldId id="259" r:id="rId2"/>
    <p:sldId id="316" r:id="rId3"/>
    <p:sldId id="317" r:id="rId4"/>
    <p:sldId id="318" r:id="rId5"/>
    <p:sldId id="319" r:id="rId6"/>
    <p:sldId id="272" r:id="rId7"/>
    <p:sldId id="320" r:id="rId8"/>
    <p:sldId id="321" r:id="rId9"/>
    <p:sldId id="281" r:id="rId10"/>
    <p:sldId id="323" r:id="rId11"/>
    <p:sldId id="268" r:id="rId12"/>
    <p:sldId id="269" r:id="rId13"/>
    <p:sldId id="322" r:id="rId14"/>
    <p:sldId id="271" r:id="rId15"/>
    <p:sldId id="275" r:id="rId16"/>
    <p:sldId id="277" r:id="rId17"/>
    <p:sldId id="278" r:id="rId18"/>
    <p:sldId id="279" r:id="rId19"/>
    <p:sldId id="297" r:id="rId2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2143B87A-A139-4945-9275-0C68E8C49779}">
          <p14:sldIdLst>
            <p14:sldId id="259"/>
            <p14:sldId id="316"/>
            <p14:sldId id="317"/>
            <p14:sldId id="318"/>
            <p14:sldId id="319"/>
            <p14:sldId id="272"/>
            <p14:sldId id="320"/>
            <p14:sldId id="321"/>
            <p14:sldId id="281"/>
            <p14:sldId id="323"/>
          </p14:sldIdLst>
        </p14:section>
        <p14:section name="タイトルなしのセクション" id="{CE73CB5D-B851-467F-81DC-0918854F6F21}">
          <p14:sldIdLst>
            <p14:sldId id="268"/>
            <p14:sldId id="269"/>
            <p14:sldId id="322"/>
            <p14:sldId id="271"/>
            <p14:sldId id="275"/>
            <p14:sldId id="277"/>
            <p14:sldId id="278"/>
            <p14:sldId id="279"/>
            <p14:sldId id="29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9900"/>
    <a:srgbClr val="FF7171"/>
    <a:srgbClr val="79DD79"/>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736" autoAdjust="0"/>
    <p:restoredTop sz="93896" autoAdjust="0"/>
  </p:normalViewPr>
  <p:slideViewPr>
    <p:cSldViewPr>
      <p:cViewPr varScale="1">
        <p:scale>
          <a:sx n="102" d="100"/>
          <a:sy n="102" d="100"/>
        </p:scale>
        <p:origin x="1002"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3316"/>
          </a:xfrm>
          <a:prstGeom prst="rect">
            <a:avLst/>
          </a:prstGeom>
        </p:spPr>
        <p:txBody>
          <a:bodyPr vert="horz" lIns="91405" tIns="45703" rIns="91405" bIns="45703" rtlCol="0"/>
          <a:lstStyle>
            <a:lvl1pPr algn="l">
              <a:defRPr sz="1300">
                <a:latin typeface="游ゴシック Medium" panose="020B0500000000000000" pitchFamily="50" charset="-128"/>
              </a:defRPr>
            </a:lvl1pPr>
          </a:lstStyle>
          <a:p>
            <a:endParaRPr lang="ja-JP" altLang="en-US" dirty="0"/>
          </a:p>
        </p:txBody>
      </p:sp>
      <p:sp>
        <p:nvSpPr>
          <p:cNvPr id="3" name="日付プレースホルダー 2"/>
          <p:cNvSpPr>
            <a:spLocks noGrp="1"/>
          </p:cNvSpPr>
          <p:nvPr>
            <p:ph type="dt" idx="1"/>
          </p:nvPr>
        </p:nvSpPr>
        <p:spPr>
          <a:xfrm>
            <a:off x="3815376" y="1"/>
            <a:ext cx="2918831" cy="493316"/>
          </a:xfrm>
          <a:prstGeom prst="rect">
            <a:avLst/>
          </a:prstGeom>
        </p:spPr>
        <p:txBody>
          <a:bodyPr vert="horz" lIns="91405" tIns="45703" rIns="91405" bIns="45703" rtlCol="0"/>
          <a:lstStyle>
            <a:lvl1pPr algn="r">
              <a:defRPr sz="1300">
                <a:latin typeface="游ゴシック Medium" panose="020B0500000000000000" pitchFamily="50" charset="-128"/>
              </a:defRPr>
            </a:lvl1pPr>
          </a:lstStyle>
          <a:p>
            <a:fld id="{14CF632F-1D44-491B-B385-BCD8862FF3F9}" type="datetimeFigureOut">
              <a:rPr lang="ja-JP" altLang="en-US" smtClean="0"/>
              <a:pPr/>
              <a:t>2024/7/17</a:t>
            </a:fld>
            <a:endParaRPr lang="ja-JP" altLang="en-US" dirty="0"/>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05" tIns="45703" rIns="91405" bIns="45703" rtlCol="0" anchor="ctr"/>
          <a:lstStyle/>
          <a:p>
            <a:endParaRPr lang="ja-JP" altLang="en-US" dirty="0"/>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05" tIns="45703" rIns="91405" bIns="45703"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371286"/>
            <a:ext cx="2918831" cy="493316"/>
          </a:xfrm>
          <a:prstGeom prst="rect">
            <a:avLst/>
          </a:prstGeom>
        </p:spPr>
        <p:txBody>
          <a:bodyPr vert="horz" lIns="91405" tIns="45703" rIns="91405" bIns="45703" rtlCol="0" anchor="b"/>
          <a:lstStyle>
            <a:lvl1pPr algn="l">
              <a:defRPr sz="1300">
                <a:latin typeface="游ゴシック Medium" panose="020B0500000000000000"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15376" y="9371286"/>
            <a:ext cx="2918831" cy="493316"/>
          </a:xfrm>
          <a:prstGeom prst="rect">
            <a:avLst/>
          </a:prstGeom>
        </p:spPr>
        <p:txBody>
          <a:bodyPr vert="horz" lIns="91405" tIns="45703" rIns="91405" bIns="45703" rtlCol="0" anchor="b"/>
          <a:lstStyle>
            <a:lvl1pPr algn="r">
              <a:defRPr sz="1300">
                <a:latin typeface="游ゴシック Medium" panose="020B0500000000000000" pitchFamily="50" charset="-128"/>
              </a:defRPr>
            </a:lvl1pPr>
          </a:lstStyle>
          <a:p>
            <a:fld id="{B46902E9-8092-487D-A80F-D6A04852F6BB}" type="slidenum">
              <a:rPr lang="ja-JP" altLang="en-US" smtClean="0"/>
              <a:pPr/>
              <a:t>‹#›</a:t>
            </a:fld>
            <a:endParaRPr lang="ja-JP" altLang="en-US" dirty="0"/>
          </a:p>
        </p:txBody>
      </p:sp>
    </p:spTree>
    <p:extLst>
      <p:ext uri="{BB962C8B-B14F-4D97-AF65-F5344CB8AC3E}">
        <p14:creationId xmlns:p14="http://schemas.microsoft.com/office/powerpoint/2010/main" val="4975556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游ゴシック Medium" panose="020B0500000000000000" pitchFamily="50" charset="-128"/>
        <a:ea typeface="+mn-ea"/>
        <a:cs typeface="+mn-cs"/>
      </a:defRPr>
    </a:lvl1pPr>
    <a:lvl2pPr marL="457200" algn="l" defTabSz="914400" rtl="0" eaLnBrk="1" latinLnBrk="0" hangingPunct="1">
      <a:defRPr kumimoji="1" sz="1200" kern="1200">
        <a:solidFill>
          <a:schemeClr val="tx1"/>
        </a:solidFill>
        <a:latin typeface="游ゴシック Medium" panose="020B0500000000000000" pitchFamily="50" charset="-128"/>
        <a:ea typeface="+mn-ea"/>
        <a:cs typeface="+mn-cs"/>
      </a:defRPr>
    </a:lvl2pPr>
    <a:lvl3pPr marL="914400" algn="l" defTabSz="914400" rtl="0" eaLnBrk="1" latinLnBrk="0" hangingPunct="1">
      <a:defRPr kumimoji="1" sz="1200" kern="1200">
        <a:solidFill>
          <a:schemeClr val="tx1"/>
        </a:solidFill>
        <a:latin typeface="游ゴシック Medium" panose="020B0500000000000000" pitchFamily="50" charset="-128"/>
        <a:ea typeface="+mn-ea"/>
        <a:cs typeface="+mn-cs"/>
      </a:defRPr>
    </a:lvl3pPr>
    <a:lvl4pPr marL="1371600" algn="l" defTabSz="914400" rtl="0" eaLnBrk="1" latinLnBrk="0" hangingPunct="1">
      <a:defRPr kumimoji="1" sz="1200" kern="1200">
        <a:solidFill>
          <a:schemeClr val="tx1"/>
        </a:solidFill>
        <a:latin typeface="游ゴシック Medium" panose="020B0500000000000000" pitchFamily="50" charset="-128"/>
        <a:ea typeface="+mn-ea"/>
        <a:cs typeface="+mn-cs"/>
      </a:defRPr>
    </a:lvl4pPr>
    <a:lvl5pPr marL="1828800" algn="l" defTabSz="914400" rtl="0" eaLnBrk="1" latinLnBrk="0" hangingPunct="1">
      <a:defRPr kumimoji="1" sz="1200" kern="1200">
        <a:solidFill>
          <a:schemeClr val="tx1"/>
        </a:solidFill>
        <a:latin typeface="游ゴシック Medium" panose="020B0500000000000000" pitchFamily="50" charset="-128"/>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a:ln/>
        </p:spPr>
      </p:sp>
      <p:sp>
        <p:nvSpPr>
          <p:cNvPr id="34819"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p>
        </p:txBody>
      </p:sp>
    </p:spTree>
    <p:extLst>
      <p:ext uri="{BB962C8B-B14F-4D97-AF65-F5344CB8AC3E}">
        <p14:creationId xmlns:p14="http://schemas.microsoft.com/office/powerpoint/2010/main" val="72003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a:ln/>
        </p:spPr>
      </p:sp>
      <p:sp>
        <p:nvSpPr>
          <p:cNvPr id="34819"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p>
        </p:txBody>
      </p:sp>
    </p:spTree>
    <p:extLst>
      <p:ext uri="{BB962C8B-B14F-4D97-AF65-F5344CB8AC3E}">
        <p14:creationId xmlns:p14="http://schemas.microsoft.com/office/powerpoint/2010/main" val="1073325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a:prstGeom prst="rect">
            <a:avLst/>
          </a:prstGeom>
        </p:spPr>
        <p:txBody>
          <a:bodyPr/>
          <a:lstStyle>
            <a:lvl1pPr>
              <a:defRPr sz="2800"/>
            </a:lvl1pPr>
          </a:lstStyle>
          <a:p>
            <a:r>
              <a:rPr kumimoji="1" lang="ja-JP" altLang="en-US" dirty="0"/>
              <a:t>マスター タイトルの書式設定</a:t>
            </a:r>
          </a:p>
        </p:txBody>
      </p:sp>
      <p:sp>
        <p:nvSpPr>
          <p:cNvPr id="3" name="サブタイトル 2"/>
          <p:cNvSpPr>
            <a:spLocks noGrp="1"/>
          </p:cNvSpPr>
          <p:nvPr>
            <p:ph type="subTitle" idx="1"/>
          </p:nvPr>
        </p:nvSpPr>
        <p:spPr>
          <a:xfrm>
            <a:off x="1259634" y="3886200"/>
            <a:ext cx="6512766"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マスター サブタイトルの書式設定</a:t>
            </a:r>
          </a:p>
        </p:txBody>
      </p:sp>
      <p:cxnSp>
        <p:nvCxnSpPr>
          <p:cNvPr id="9" name="直線コネクタ 8">
            <a:extLst>
              <a:ext uri="{FF2B5EF4-FFF2-40B4-BE49-F238E27FC236}">
                <a16:creationId xmlns:a16="http://schemas.microsoft.com/office/drawing/2014/main" id="{E5E31498-EF70-2719-9124-D23444BFF413}"/>
              </a:ext>
            </a:extLst>
          </p:cNvPr>
          <p:cNvCxnSpPr/>
          <p:nvPr userDrawn="1"/>
        </p:nvCxnSpPr>
        <p:spPr>
          <a:xfrm>
            <a:off x="395536" y="0"/>
            <a:ext cx="0" cy="6858000"/>
          </a:xfrm>
          <a:prstGeom prst="line">
            <a:avLst/>
          </a:prstGeom>
          <a:ln w="5715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直線コネクタ 9">
            <a:extLst>
              <a:ext uri="{FF2B5EF4-FFF2-40B4-BE49-F238E27FC236}">
                <a16:creationId xmlns:a16="http://schemas.microsoft.com/office/drawing/2014/main" id="{3274DF38-93B0-335E-9410-40665BEDCAB2}"/>
              </a:ext>
            </a:extLst>
          </p:cNvPr>
          <p:cNvCxnSpPr/>
          <p:nvPr userDrawn="1"/>
        </p:nvCxnSpPr>
        <p:spPr>
          <a:xfrm>
            <a:off x="0" y="6453336"/>
            <a:ext cx="9144000" cy="0"/>
          </a:xfrm>
          <a:prstGeom prst="line">
            <a:avLst/>
          </a:prstGeom>
          <a:ln w="5715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sp>
        <p:nvSpPr>
          <p:cNvPr id="13" name="スライド番号プレースホルダー 5">
            <a:extLst>
              <a:ext uri="{FF2B5EF4-FFF2-40B4-BE49-F238E27FC236}">
                <a16:creationId xmlns:a16="http://schemas.microsoft.com/office/drawing/2014/main" id="{63B57073-FBD2-872D-0A20-286699E83BFE}"/>
              </a:ext>
            </a:extLst>
          </p:cNvPr>
          <p:cNvSpPr>
            <a:spLocks noGrp="1"/>
          </p:cNvSpPr>
          <p:nvPr>
            <p:ph type="sldNum" sz="quarter" idx="4"/>
          </p:nvPr>
        </p:nvSpPr>
        <p:spPr>
          <a:xfrm>
            <a:off x="6553200" y="6453336"/>
            <a:ext cx="2133600" cy="365125"/>
          </a:xfrm>
          <a:prstGeom prst="rect">
            <a:avLst/>
          </a:prstGeom>
        </p:spPr>
        <p:txBody>
          <a:bodyPr vert="horz" lIns="91440" tIns="45720" rIns="91440" bIns="45720" rtlCol="0" anchor="ctr"/>
          <a:lstStyle>
            <a:lvl1pPr algn="r">
              <a:defRPr sz="1200">
                <a:solidFill>
                  <a:schemeClr val="tx1">
                    <a:tint val="75000"/>
                  </a:schemeClr>
                </a:solidFill>
                <a:latin typeface="游ゴシック Medium" panose="020B0500000000000000" pitchFamily="50" charset="-128"/>
              </a:defRPr>
            </a:lvl1pPr>
          </a:lstStyle>
          <a:p>
            <a:fld id="{3F96CEC3-3C1F-45D7-837D-BBAE4A616577}" type="slidenum">
              <a:rPr lang="ja-JP" altLang="en-US" smtClean="0"/>
              <a:pPr/>
              <a:t>‹#›</a:t>
            </a:fld>
            <a:endParaRPr lang="ja-JP" altLang="en-US" dirty="0"/>
          </a:p>
        </p:txBody>
      </p:sp>
      <p:cxnSp>
        <p:nvCxnSpPr>
          <p:cNvPr id="14" name="直線コネクタ 13">
            <a:extLst>
              <a:ext uri="{FF2B5EF4-FFF2-40B4-BE49-F238E27FC236}">
                <a16:creationId xmlns:a16="http://schemas.microsoft.com/office/drawing/2014/main" id="{C86AAEDC-312C-EA52-A2C7-C4F7A1BE35C6}"/>
              </a:ext>
            </a:extLst>
          </p:cNvPr>
          <p:cNvCxnSpPr/>
          <p:nvPr userDrawn="1"/>
        </p:nvCxnSpPr>
        <p:spPr>
          <a:xfrm>
            <a:off x="755650" y="2780928"/>
            <a:ext cx="7632700" cy="0"/>
          </a:xfrm>
          <a:prstGeom prst="line">
            <a:avLst/>
          </a:prstGeom>
          <a:ln w="57150">
            <a:solidFill>
              <a:schemeClr val="accent3">
                <a:lumMod val="50000"/>
              </a:schemeClr>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4544256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cxnSp>
        <p:nvCxnSpPr>
          <p:cNvPr id="8" name="直線コネクタ 7">
            <a:extLst>
              <a:ext uri="{FF2B5EF4-FFF2-40B4-BE49-F238E27FC236}">
                <a16:creationId xmlns:a16="http://schemas.microsoft.com/office/drawing/2014/main" id="{6BC00EE2-FFBB-AB01-6E25-D5F9DE058DAE}"/>
              </a:ext>
            </a:extLst>
          </p:cNvPr>
          <p:cNvCxnSpPr/>
          <p:nvPr userDrawn="1"/>
        </p:nvCxnSpPr>
        <p:spPr>
          <a:xfrm>
            <a:off x="0" y="6453336"/>
            <a:ext cx="9144000" cy="0"/>
          </a:xfrm>
          <a:prstGeom prst="line">
            <a:avLst/>
          </a:prstGeom>
          <a:ln w="5715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直線コネクタ 8">
            <a:extLst>
              <a:ext uri="{FF2B5EF4-FFF2-40B4-BE49-F238E27FC236}">
                <a16:creationId xmlns:a16="http://schemas.microsoft.com/office/drawing/2014/main" id="{2B6ED6D0-F8CB-CD8C-BA81-47DB6EB65378}"/>
              </a:ext>
            </a:extLst>
          </p:cNvPr>
          <p:cNvCxnSpPr/>
          <p:nvPr userDrawn="1"/>
        </p:nvCxnSpPr>
        <p:spPr>
          <a:xfrm>
            <a:off x="0" y="548680"/>
            <a:ext cx="9144000" cy="0"/>
          </a:xfrm>
          <a:prstGeom prst="line">
            <a:avLst/>
          </a:prstGeom>
          <a:ln w="57150">
            <a:solidFill>
              <a:schemeClr val="accent3">
                <a:lumMod val="75000"/>
              </a:schemeClr>
            </a:solidFill>
          </a:ln>
        </p:spPr>
        <p:style>
          <a:lnRef idx="2">
            <a:schemeClr val="accent1"/>
          </a:lnRef>
          <a:fillRef idx="0">
            <a:schemeClr val="accent1"/>
          </a:fillRef>
          <a:effectRef idx="1">
            <a:schemeClr val="accent1"/>
          </a:effectRef>
          <a:fontRef idx="minor">
            <a:schemeClr val="tx1"/>
          </a:fontRef>
        </p:style>
      </p:cxnSp>
      <p:sp>
        <p:nvSpPr>
          <p:cNvPr id="10" name="タイトル 1">
            <a:extLst>
              <a:ext uri="{FF2B5EF4-FFF2-40B4-BE49-F238E27FC236}">
                <a16:creationId xmlns:a16="http://schemas.microsoft.com/office/drawing/2014/main" id="{E594F984-3663-6363-F9DD-F103ECE13995}"/>
              </a:ext>
            </a:extLst>
          </p:cNvPr>
          <p:cNvSpPr txBox="1">
            <a:spLocks/>
          </p:cNvSpPr>
          <p:nvPr userDrawn="1"/>
        </p:nvSpPr>
        <p:spPr>
          <a:xfrm>
            <a:off x="457200" y="116632"/>
            <a:ext cx="8229600" cy="490066"/>
          </a:xfrm>
          <a:prstGeom prst="rect">
            <a:avLst/>
          </a:prstGeom>
        </p:spPr>
        <p:txBody>
          <a:bodyPr>
            <a:normAutofit lnSpcReduction="10000"/>
          </a:bodyPr>
          <a:lstStyle>
            <a:lvl1pPr algn="ctr" defTabSz="914400" rtl="0" eaLnBrk="1" latinLnBrk="0" hangingPunct="1">
              <a:spcBef>
                <a:spcPct val="0"/>
              </a:spcBef>
              <a:buNone/>
              <a:defRPr kumimoji="1" sz="2800" kern="1200">
                <a:solidFill>
                  <a:schemeClr val="tx1"/>
                </a:solidFill>
                <a:latin typeface="游ゴシック Medium" panose="020B0500000000000000" pitchFamily="50" charset="-128"/>
                <a:ea typeface="游ゴシック Medium" panose="020B0500000000000000" pitchFamily="50" charset="-128"/>
                <a:cs typeface="+mj-cs"/>
              </a:defRPr>
            </a:lvl1pPr>
          </a:lstStyle>
          <a:p>
            <a:endParaRPr lang="ja-JP" altLang="en-US" dirty="0"/>
          </a:p>
        </p:txBody>
      </p:sp>
      <p:sp>
        <p:nvSpPr>
          <p:cNvPr id="11" name="スライド番号プレースホルダー 5">
            <a:extLst>
              <a:ext uri="{FF2B5EF4-FFF2-40B4-BE49-F238E27FC236}">
                <a16:creationId xmlns:a16="http://schemas.microsoft.com/office/drawing/2014/main" id="{C1F7D969-3599-52FA-40E0-58E92C0A66A4}"/>
              </a:ext>
            </a:extLst>
          </p:cNvPr>
          <p:cNvSpPr>
            <a:spLocks noGrp="1"/>
          </p:cNvSpPr>
          <p:nvPr>
            <p:ph type="sldNum" sz="quarter" idx="4"/>
          </p:nvPr>
        </p:nvSpPr>
        <p:spPr>
          <a:xfrm>
            <a:off x="6553200" y="6453336"/>
            <a:ext cx="2133600" cy="365125"/>
          </a:xfrm>
          <a:prstGeom prst="rect">
            <a:avLst/>
          </a:prstGeom>
        </p:spPr>
        <p:txBody>
          <a:bodyPr vert="horz" lIns="91440" tIns="45720" rIns="91440" bIns="45720" rtlCol="0" anchor="ctr"/>
          <a:lstStyle>
            <a:lvl1pPr algn="r">
              <a:defRPr sz="1200">
                <a:solidFill>
                  <a:schemeClr val="tx1">
                    <a:tint val="75000"/>
                  </a:schemeClr>
                </a:solidFill>
                <a:latin typeface="游ゴシック Medium" panose="020B0500000000000000" pitchFamily="50" charset="-128"/>
              </a:defRPr>
            </a:lvl1pPr>
          </a:lstStyle>
          <a:p>
            <a:fld id="{3F96CEC3-3C1F-45D7-837D-BBAE4A616577}" type="slidenum">
              <a:rPr lang="ja-JP" altLang="en-US" smtClean="0"/>
              <a:pPr/>
              <a:t>‹#›</a:t>
            </a:fld>
            <a:endParaRPr lang="ja-JP" altLang="en-US" dirty="0"/>
          </a:p>
        </p:txBody>
      </p:sp>
    </p:spTree>
    <p:extLst>
      <p:ext uri="{BB962C8B-B14F-4D97-AF65-F5344CB8AC3E}">
        <p14:creationId xmlns:p14="http://schemas.microsoft.com/office/powerpoint/2010/main" val="8386070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ー 5"/>
          <p:cNvSpPr>
            <a:spLocks noGrp="1"/>
          </p:cNvSpPr>
          <p:nvPr>
            <p:ph type="sldNum" sz="quarter" idx="4"/>
          </p:nvPr>
        </p:nvSpPr>
        <p:spPr>
          <a:xfrm>
            <a:off x="6553200" y="6453336"/>
            <a:ext cx="2133600" cy="365125"/>
          </a:xfrm>
          <a:prstGeom prst="rect">
            <a:avLst/>
          </a:prstGeom>
        </p:spPr>
        <p:txBody>
          <a:bodyPr vert="horz" lIns="91440" tIns="45720" rIns="91440" bIns="45720" rtlCol="0" anchor="ctr"/>
          <a:lstStyle>
            <a:lvl1pPr algn="r">
              <a:defRPr sz="1200">
                <a:solidFill>
                  <a:schemeClr val="tx1">
                    <a:tint val="75000"/>
                  </a:schemeClr>
                </a:solidFill>
                <a:latin typeface="游ゴシック Medium" panose="020B0500000000000000" pitchFamily="50" charset="-128"/>
              </a:defRPr>
            </a:lvl1pPr>
          </a:lstStyle>
          <a:p>
            <a:fld id="{3F96CEC3-3C1F-45D7-837D-BBAE4A616577}" type="slidenum">
              <a:rPr lang="ja-JP" altLang="en-US" smtClean="0"/>
              <a:pPr/>
              <a:t>‹#›</a:t>
            </a:fld>
            <a:endParaRPr lang="ja-JP" altLang="en-US" dirty="0"/>
          </a:p>
        </p:txBody>
      </p:sp>
    </p:spTree>
    <p:extLst>
      <p:ext uri="{BB962C8B-B14F-4D97-AF65-F5344CB8AC3E}">
        <p14:creationId xmlns:p14="http://schemas.microsoft.com/office/powerpoint/2010/main" val="352326357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游ゴシック Medium" panose="020B0500000000000000" pitchFamily="50" charset="-128"/>
          <a:ea typeface="游ゴシック Medium" panose="020B0500000000000000" pitchFamily="50" charset="-128"/>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游ゴシック Medium" panose="020B0500000000000000" pitchFamily="50" charset="-128"/>
          <a:ea typeface="游ゴシック Medium" panose="020B0500000000000000" pitchFamily="50" charset="-128"/>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游ゴシック Medium" panose="020B0500000000000000" pitchFamily="50" charset="-128"/>
          <a:ea typeface="游ゴシック Medium" panose="020B0500000000000000" pitchFamily="50" charset="-128"/>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15.xml"/><Relationship Id="rId5" Type="http://schemas.openxmlformats.org/officeDocument/2006/relationships/slide" Target="slide11.xml"/><Relationship Id="rId4" Type="http://schemas.openxmlformats.org/officeDocument/2006/relationships/slide" Target="slide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1.shalom-house.jp/cla_manual/doc/twofa_comp/%E4%BA%8B%E6%A5%AD%E6%89%80%E3%83%BB%E5%BE%93%E6%A5%AD%E5%93%A1%E6%A7%98%E7%94%A8_%EF%BC%92%E8%A6%81%E7%B4%A0%E8%AA%8D%E8%A8%BC%E5%88%9D%E6%9C%9F%E8%A8%AD%E5%AE%9A%E6%89%8B%E9%A0%86%E6%9B%B8.pdf" TargetMode="External"/><Relationship Id="rId7" Type="http://schemas.openxmlformats.org/officeDocument/2006/relationships/image" Target="../media/image2.png"/><Relationship Id="rId2" Type="http://schemas.openxmlformats.org/officeDocument/2006/relationships/hyperlink" Target="https://www1.shalom-house.jp/cla_manual/doc/twofa_comp/%E4%BA%8B%E6%A5%AD%E6%89%80%E3%83%BB%E5%BE%93%E6%A5%AD%E5%93%A1%E6%A7%98%E7%94%A8_%E3%83%8D%E3%83%83%E3%83%88de%E9%A1%A7%E5%95%8F%EF%BC%92%E8%A6%81%E7%B4%A0%E8%AA%8D%E8%A8%BC%E5%B0%8E%E5%85%A5%E3%81%AE%E3%81%94%E6%A1%88%E5%86%85.pdf"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1.shalom-house.jp/cla_manual/doc/twofa_comp/%EF%BC%92%E8%A6%81%E7%B4%A0%E8%AA%8D%E8%A8%BC%E3%82%88%E3%81%8F%E3%81%82%E3%82%8B%E3%81%94%E8%B3%AA%E5%95%8F%E9%9B%86.pdf" TargetMode="External"/><Relationship Id="rId4" Type="http://schemas.openxmlformats.org/officeDocument/2006/relationships/hyperlink" Target="https://www1.shalom-house.jp/cla_manual/doc/twofa_comp/%E4%BA%8B%E6%A5%AD%E6%89%80%E3%83%BB%E5%BE%93%E6%A5%AD%E5%93%A1%E6%A7%98%E7%94%A8_%E3%83%8D%E3%83%83%E3%83%88de%E9%A1%A7%E5%95%8F%EF%BC%92%E8%A6%81%E7%B4%A0%E8%AA%8D%E8%A8%BC%E5%88%A9%E7%94%A8%E3%83%9E%E3%83%8B%E3%83%A5%E3%82%A2%E3%83%AB.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8">
            <a:extLst>
              <a:ext uri="{FF2B5EF4-FFF2-40B4-BE49-F238E27FC236}">
                <a16:creationId xmlns:a16="http://schemas.microsoft.com/office/drawing/2014/main" id="{6494DBE5-8CE3-4EDA-2D26-02C23D132B14}"/>
              </a:ext>
            </a:extLst>
          </p:cNvPr>
          <p:cNvSpPr>
            <a:spLocks noGrp="1"/>
          </p:cNvSpPr>
          <p:nvPr>
            <p:ph type="ctrTitle"/>
          </p:nvPr>
        </p:nvSpPr>
        <p:spPr/>
        <p:txBody>
          <a:bodyPr/>
          <a:lstStyle/>
          <a:p>
            <a:pPr marL="0" indent="0" eaLnBrk="1" fontAlgn="auto" hangingPunct="1">
              <a:spcAft>
                <a:spcPts val="0"/>
              </a:spcAft>
              <a:defRPr/>
            </a:pPr>
            <a:r>
              <a:rPr lang="ja-JP" altLang="en-US" sz="2800" dirty="0"/>
              <a:t>ネット</a:t>
            </a:r>
            <a:r>
              <a:rPr lang="en-US" altLang="ja-JP" sz="2800" dirty="0"/>
              <a:t>de</a:t>
            </a:r>
            <a:r>
              <a:rPr lang="ja-JP" altLang="en-US" sz="2800" dirty="0"/>
              <a:t>顧問</a:t>
            </a:r>
            <a:br>
              <a:rPr lang="en-US" altLang="ja-JP" sz="2800" dirty="0"/>
            </a:br>
            <a:br>
              <a:rPr lang="en-US" altLang="ja-JP" sz="1200" dirty="0"/>
            </a:br>
            <a:br>
              <a:rPr lang="en-US" altLang="ja-JP" sz="1200" dirty="0"/>
            </a:br>
            <a:r>
              <a:rPr lang="ja-JP" altLang="en-US" sz="2400" dirty="0"/>
              <a:t>＜ネット</a:t>
            </a:r>
            <a:r>
              <a:rPr lang="en-US" altLang="ja-JP" sz="2400" dirty="0"/>
              <a:t>de</a:t>
            </a:r>
            <a:r>
              <a:rPr lang="ja-JP" altLang="en-US" sz="2400" dirty="0"/>
              <a:t>明細＞</a:t>
            </a:r>
            <a:br>
              <a:rPr lang="en-US" altLang="ja-JP" sz="2400" dirty="0"/>
            </a:br>
            <a:br>
              <a:rPr lang="en-US" altLang="ja-JP" sz="2400" dirty="0"/>
            </a:br>
            <a:r>
              <a:rPr lang="en-US" altLang="ja-JP" sz="2000" dirty="0"/>
              <a:t>【</a:t>
            </a:r>
            <a:r>
              <a:rPr lang="ja-JP" altLang="en-US" sz="2000" dirty="0"/>
              <a:t>総合（管理者用）マニュアル</a:t>
            </a:r>
            <a:r>
              <a:rPr lang="en-US" altLang="ja-JP" sz="2000" dirty="0"/>
              <a:t>】</a:t>
            </a:r>
            <a:br>
              <a:rPr lang="en-US" altLang="ja-JP" sz="2000" dirty="0"/>
            </a:br>
            <a:br>
              <a:rPr lang="en-US" altLang="ja-JP" sz="2000" dirty="0"/>
            </a:br>
            <a:br>
              <a:rPr lang="ja-JP" altLang="ja-JP" sz="2000" dirty="0"/>
            </a:br>
            <a:br>
              <a:rPr lang="en-US" altLang="ja-JP" sz="2400" dirty="0"/>
            </a:br>
            <a:br>
              <a:rPr lang="en-US" altLang="ja-JP" sz="900" dirty="0"/>
            </a:br>
            <a:br>
              <a:rPr lang="en-US" altLang="ja-JP" sz="900" dirty="0"/>
            </a:br>
            <a:br>
              <a:rPr lang="en-US" altLang="ja-JP" sz="900" dirty="0"/>
            </a:br>
            <a:r>
              <a:rPr lang="ja-JP" altLang="en-US" sz="1200" dirty="0"/>
              <a:t>作成　</a:t>
            </a:r>
            <a:r>
              <a:rPr lang="en-US" altLang="ja-JP" sz="1200" dirty="0"/>
              <a:t>2016/10</a:t>
            </a:r>
            <a:br>
              <a:rPr lang="en-US" altLang="ja-JP" sz="1200" dirty="0"/>
            </a:br>
            <a:r>
              <a:rPr lang="ja-JP" altLang="en-US" sz="1200" dirty="0"/>
              <a:t>最終改訂　</a:t>
            </a:r>
            <a:r>
              <a:rPr lang="en-US" altLang="ja-JP" sz="1200" dirty="0"/>
              <a:t>2024/7</a:t>
            </a:r>
            <a:br>
              <a:rPr lang="en-US" altLang="ja-JP" sz="1200" dirty="0"/>
            </a:br>
            <a:br>
              <a:rPr lang="en-US" altLang="ja-JP" sz="1200" dirty="0"/>
            </a:br>
            <a:endParaRPr lang="ja-JP" altLang="en-US" sz="1200" dirty="0"/>
          </a:p>
        </p:txBody>
      </p:sp>
      <p:sp>
        <p:nvSpPr>
          <p:cNvPr id="8"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a:t>
            </a:fld>
            <a:endParaRPr lang="en-US" altLang="ja-JP" dirty="0"/>
          </a:p>
        </p:txBody>
      </p:sp>
      <p:cxnSp>
        <p:nvCxnSpPr>
          <p:cNvPr id="3" name="直線コネクタ 2"/>
          <p:cNvCxnSpPr/>
          <p:nvPr/>
        </p:nvCxnSpPr>
        <p:spPr>
          <a:xfrm>
            <a:off x="755650" y="2780928"/>
            <a:ext cx="7632700" cy="0"/>
          </a:xfrm>
          <a:prstGeom prst="line">
            <a:avLst/>
          </a:prstGeom>
          <a:ln w="57150">
            <a:solidFill>
              <a:schemeClr val="accent3">
                <a:lumMod val="50000"/>
              </a:schemeClr>
            </a:solidFill>
          </a:ln>
        </p:spPr>
        <p:style>
          <a:lnRef idx="3">
            <a:schemeClr val="accent3"/>
          </a:lnRef>
          <a:fillRef idx="0">
            <a:schemeClr val="accent3"/>
          </a:fillRef>
          <a:effectRef idx="2">
            <a:schemeClr val="accent3"/>
          </a:effectRef>
          <a:fontRef idx="minor">
            <a:schemeClr val="tx1"/>
          </a:fontRef>
        </p:style>
      </p:cxnSp>
      <p:sp>
        <p:nvSpPr>
          <p:cNvPr id="2" name="テキスト ボックス 1">
            <a:extLst>
              <a:ext uri="{FF2B5EF4-FFF2-40B4-BE49-F238E27FC236}">
                <a16:creationId xmlns:a16="http://schemas.microsoft.com/office/drawing/2014/main" id="{C6C13B84-98D8-35A4-2D7C-C5AC5F637307}"/>
              </a:ext>
            </a:extLst>
          </p:cNvPr>
          <p:cNvSpPr txBox="1"/>
          <p:nvPr/>
        </p:nvSpPr>
        <p:spPr>
          <a:xfrm>
            <a:off x="539552" y="172378"/>
            <a:ext cx="4392414" cy="1815882"/>
          </a:xfrm>
          <a:prstGeom prst="rect">
            <a:avLst/>
          </a:prstGeom>
          <a:solidFill>
            <a:schemeClr val="accent5">
              <a:lumMod val="20000"/>
              <a:lumOff val="80000"/>
            </a:schemeClr>
          </a:solidFill>
          <a:ln>
            <a:solidFill>
              <a:schemeClr val="accent5">
                <a:lumMod val="50000"/>
              </a:schemeClr>
            </a:solidFill>
          </a:ln>
        </p:spPr>
        <p:txBody>
          <a:bodyPr wrap="square" rtlCol="0">
            <a:spAutoFit/>
          </a:bodyPr>
          <a:lstStyle/>
          <a:p>
            <a:r>
              <a:rPr lang="en-US" altLang="ja-JP" sz="1400" dirty="0">
                <a:latin typeface="游ゴシック Medium" panose="020B0500000000000000" pitchFamily="50" charset="-128"/>
                <a:ea typeface="游ゴシック Medium" panose="020B0500000000000000" pitchFamily="50" charset="-128"/>
              </a:rPr>
              <a:t>※</a:t>
            </a:r>
            <a:r>
              <a:rPr lang="ja-JP" altLang="en-US" sz="1400" dirty="0">
                <a:latin typeface="游ゴシック Medium" panose="020B0500000000000000" pitchFamily="50" charset="-128"/>
                <a:ea typeface="游ゴシック Medium" panose="020B0500000000000000" pitchFamily="50" charset="-128"/>
              </a:rPr>
              <a:t>システム会社のマニュアルを参考に、出口事務所が作成したものです。</a:t>
            </a:r>
            <a:endParaRPr lang="en-US" altLang="ja-JP" sz="1400" dirty="0">
              <a:latin typeface="游ゴシック Medium" panose="020B0500000000000000" pitchFamily="50" charset="-128"/>
              <a:ea typeface="游ゴシック Medium" panose="020B0500000000000000" pitchFamily="50" charset="-128"/>
            </a:endParaRPr>
          </a:p>
          <a:p>
            <a:endParaRPr kumimoji="1" lang="en-US" altLang="ja-JP" sz="1400" dirty="0">
              <a:latin typeface="游ゴシック Medium" panose="020B0500000000000000" pitchFamily="50" charset="-128"/>
              <a:ea typeface="游ゴシック Medium" panose="020B0500000000000000" pitchFamily="50" charset="-128"/>
            </a:endParaRPr>
          </a:p>
          <a:p>
            <a:r>
              <a:rPr kumimoji="1" lang="ja-JP" altLang="en-US" sz="1400" dirty="0">
                <a:latin typeface="游ゴシック Medium" panose="020B0500000000000000" pitchFamily="50" charset="-128"/>
                <a:ea typeface="游ゴシック Medium" panose="020B0500000000000000" pitchFamily="50" charset="-128"/>
              </a:rPr>
              <a:t>ただし、システムは常に開発・更新されておりますので、最新のマニュアルはシステム会社のマニュアルをご参照ください。</a:t>
            </a:r>
            <a:endParaRPr kumimoji="1" lang="en-US" altLang="ja-JP" sz="1400" dirty="0">
              <a:latin typeface="游ゴシック Medium" panose="020B0500000000000000" pitchFamily="50" charset="-128"/>
              <a:ea typeface="游ゴシック Medium" panose="020B0500000000000000" pitchFamily="50" charset="-128"/>
            </a:endParaRPr>
          </a:p>
          <a:p>
            <a:r>
              <a:rPr lang="ja-JP" altLang="en-US" sz="1400" dirty="0">
                <a:latin typeface="游ゴシック Medium" panose="020B0500000000000000" pitchFamily="50" charset="-128"/>
                <a:ea typeface="游ゴシック Medium" panose="020B0500000000000000" pitchFamily="50" charset="-128"/>
              </a:rPr>
              <a:t>こちらのマニュアルを参考に、貴社オリジナルのマニュアルの作成を推奨いたします。</a:t>
            </a:r>
            <a:endParaRPr kumimoji="1" lang="ja-JP" altLang="en-US" sz="1400" dirty="0">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3723503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コンテンツ プレースホルダー 15">
            <a:extLst>
              <a:ext uri="{FF2B5EF4-FFF2-40B4-BE49-F238E27FC236}">
                <a16:creationId xmlns:a16="http://schemas.microsoft.com/office/drawing/2014/main" id="{68010E73-DAA8-211F-5015-6ADE7D80F532}"/>
              </a:ext>
            </a:extLst>
          </p:cNvPr>
          <p:cNvSpPr>
            <a:spLocks noGrp="1"/>
          </p:cNvSpPr>
          <p:nvPr>
            <p:ph idx="1"/>
          </p:nvPr>
        </p:nvSpPr>
        <p:spPr/>
        <p:txBody>
          <a:bodyPr/>
          <a:lstStyle/>
          <a:p>
            <a:endParaRPr lang="ja-JP" altLang="en-US"/>
          </a:p>
        </p:txBody>
      </p:sp>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10</a:t>
            </a:fld>
            <a:endParaRPr lang="en-US" altLang="ja-JP" dirty="0"/>
          </a:p>
        </p:txBody>
      </p:sp>
      <p:sp>
        <p:nvSpPr>
          <p:cNvPr id="6" name="タイトル 5"/>
          <p:cNvSpPr>
            <a:spLocks noGrp="1"/>
          </p:cNvSpPr>
          <p:nvPr>
            <p:ph type="title" idx="4294967295"/>
          </p:nvPr>
        </p:nvSpPr>
        <p:spPr>
          <a:xfrm>
            <a:off x="251520" y="120528"/>
            <a:ext cx="8220075" cy="395923"/>
          </a:xfrm>
          <a:prstGeom prst="rect">
            <a:avLst/>
          </a:prstGeom>
        </p:spPr>
        <p:txBody>
          <a:bodyPr>
            <a:normAutofit fontScale="90000"/>
          </a:bodyPr>
          <a:lstStyle/>
          <a:p>
            <a:pPr algn="l"/>
            <a:r>
              <a:rPr lang="ja-JP" altLang="en-US" sz="2000" b="1" dirty="0"/>
              <a:t>◆</a:t>
            </a:r>
            <a:r>
              <a:rPr kumimoji="1" lang="ja-JP" altLang="en-US" sz="2000" b="1" dirty="0"/>
              <a:t>入社設定（</a:t>
            </a:r>
            <a:r>
              <a:rPr lang="ja-JP" altLang="en-US" sz="2000" b="1" dirty="0"/>
              <a:t>就業・明細システム利用開始の流れ等</a:t>
            </a:r>
            <a:r>
              <a:rPr kumimoji="1" lang="ja-JP" altLang="en-US" sz="2000" b="1" dirty="0"/>
              <a:t>）</a:t>
            </a:r>
          </a:p>
        </p:txBody>
      </p:sp>
      <p:graphicFrame>
        <p:nvGraphicFramePr>
          <p:cNvPr id="26" name="表 25"/>
          <p:cNvGraphicFramePr>
            <a:graphicFrameLocks noGrp="1"/>
          </p:cNvGraphicFramePr>
          <p:nvPr/>
        </p:nvGraphicFramePr>
        <p:xfrm>
          <a:off x="467544" y="620689"/>
          <a:ext cx="8352928" cy="5688036"/>
        </p:xfrm>
        <a:graphic>
          <a:graphicData uri="http://schemas.openxmlformats.org/drawingml/2006/table">
            <a:tbl>
              <a:tblPr firstRow="1" bandRow="1">
                <a:tableStyleId>{5940675A-B579-460E-94D1-54222C63F5DA}</a:tableStyleId>
              </a:tblPr>
              <a:tblGrid>
                <a:gridCol w="3168352">
                  <a:extLst>
                    <a:ext uri="{9D8B030D-6E8A-4147-A177-3AD203B41FA5}">
                      <a16:colId xmlns:a16="http://schemas.microsoft.com/office/drawing/2014/main" val="20000"/>
                    </a:ext>
                  </a:extLst>
                </a:gridCol>
                <a:gridCol w="2664296">
                  <a:extLst>
                    <a:ext uri="{9D8B030D-6E8A-4147-A177-3AD203B41FA5}">
                      <a16:colId xmlns:a16="http://schemas.microsoft.com/office/drawing/2014/main" val="20001"/>
                    </a:ext>
                  </a:extLst>
                </a:gridCol>
                <a:gridCol w="2520280">
                  <a:extLst>
                    <a:ext uri="{9D8B030D-6E8A-4147-A177-3AD203B41FA5}">
                      <a16:colId xmlns:a16="http://schemas.microsoft.com/office/drawing/2014/main" val="20002"/>
                    </a:ext>
                  </a:extLst>
                </a:gridCol>
              </a:tblGrid>
              <a:tr h="353451">
                <a:tc gridSpan="2">
                  <a:txBody>
                    <a:bodyPr/>
                    <a:lstStyle/>
                    <a:p>
                      <a:pPr algn="ctr"/>
                      <a:r>
                        <a:rPr kumimoji="1" lang="ja-JP" altLang="en-US" sz="1600" dirty="0">
                          <a:latin typeface="游ゴシック Medium" panose="020B0500000000000000" pitchFamily="50" charset="-128"/>
                          <a:ea typeface="游ゴシック Medium" panose="020B0500000000000000" pitchFamily="50" charset="-128"/>
                        </a:rPr>
                        <a:t>貴　社</a:t>
                      </a:r>
                    </a:p>
                  </a:txBody>
                  <a:tcPr anchor="ctr">
                    <a:lnR w="9525" cap="flat" cmpd="sng" algn="ctr">
                      <a:solidFill>
                        <a:schemeClr val="tx1"/>
                      </a:solidFill>
                      <a:prstDash val="solid"/>
                      <a:round/>
                      <a:headEnd type="none" w="med" len="med"/>
                      <a:tailEnd type="none" w="med" len="med"/>
                    </a:lnR>
                    <a:lnB w="3175" cap="flat" cmpd="sng" algn="ctr">
                      <a:solidFill>
                        <a:schemeClr val="tx1"/>
                      </a:solidFill>
                      <a:prstDash val="sysDash"/>
                      <a:round/>
                      <a:headEnd type="none" w="med" len="med"/>
                      <a:tailEnd type="none" w="med" len="med"/>
                    </a:lnB>
                  </a:tcPr>
                </a:tc>
                <a:tc hMerge="1">
                  <a:txBody>
                    <a:bodyPr/>
                    <a:lstStyle/>
                    <a:p>
                      <a:pPr algn="ctr"/>
                      <a:endParaRPr kumimoji="1" lang="ja-JP" altLang="en-US" sz="1600" dirty="0"/>
                    </a:p>
                  </a:txBody>
                  <a:tcPr>
                    <a:lnL w="3175" cap="flat" cmpd="sng" algn="ctr">
                      <a:solidFill>
                        <a:schemeClr val="tx1"/>
                      </a:solidFill>
                      <a:prstDash val="sysDash"/>
                      <a:round/>
                      <a:headEnd type="none" w="med" len="med"/>
                      <a:tailEnd type="none" w="med" len="med"/>
                    </a:lnL>
                    <a:lnR w="3175" cap="flat" cmpd="sng" algn="ctr">
                      <a:solidFill>
                        <a:schemeClr val="tx1"/>
                      </a:solidFill>
                      <a:prstDash val="sysDash"/>
                      <a:round/>
                      <a:headEnd type="none" w="med" len="med"/>
                      <a:tailEnd type="none" w="med" len="med"/>
                    </a:lnR>
                    <a:lnB w="3175" cap="flat" cmpd="sng" algn="ctr">
                      <a:solidFill>
                        <a:schemeClr val="tx1"/>
                      </a:solidFill>
                      <a:prstDash val="sysDash"/>
                      <a:round/>
                      <a:headEnd type="none" w="med" len="med"/>
                      <a:tailEnd type="none" w="med" len="med"/>
                    </a:lnB>
                  </a:tcPr>
                </a:tc>
                <a:tc rowSpan="2">
                  <a:txBody>
                    <a:bodyPr/>
                    <a:lstStyle/>
                    <a:p>
                      <a:pPr algn="ctr"/>
                      <a:r>
                        <a:rPr kumimoji="1" lang="ja-JP" altLang="en-US" sz="1600" dirty="0">
                          <a:latin typeface="游ゴシック Medium" panose="020B0500000000000000" pitchFamily="50" charset="-128"/>
                          <a:ea typeface="游ゴシック Medium" panose="020B0500000000000000" pitchFamily="50" charset="-128"/>
                        </a:rPr>
                        <a:t>出口事務所</a:t>
                      </a:r>
                    </a:p>
                  </a:txBody>
                  <a:tcPr anchor="ct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353451">
                <a:tc>
                  <a:txBody>
                    <a:bodyPr/>
                    <a:lstStyle/>
                    <a:p>
                      <a:pPr algn="ctr"/>
                      <a:r>
                        <a:rPr kumimoji="1" lang="ja-JP" altLang="en-US" sz="1600" dirty="0">
                          <a:latin typeface="游ゴシック Medium" panose="020B0500000000000000" pitchFamily="50" charset="-128"/>
                          <a:ea typeface="游ゴシック Medium" panose="020B0500000000000000" pitchFamily="50" charset="-128"/>
                        </a:rPr>
                        <a:t>ネット</a:t>
                      </a:r>
                      <a:r>
                        <a:rPr kumimoji="1" lang="en-US" altLang="ja-JP" sz="1600" dirty="0">
                          <a:latin typeface="游ゴシック Medium" panose="020B0500000000000000" pitchFamily="50" charset="-128"/>
                          <a:ea typeface="游ゴシック Medium" panose="020B0500000000000000" pitchFamily="50" charset="-128"/>
                        </a:rPr>
                        <a:t>de</a:t>
                      </a:r>
                      <a:r>
                        <a:rPr kumimoji="1" lang="ja-JP" altLang="en-US" sz="1600" dirty="0">
                          <a:latin typeface="游ゴシック Medium" panose="020B0500000000000000" pitchFamily="50" charset="-128"/>
                          <a:ea typeface="游ゴシック Medium" panose="020B0500000000000000" pitchFamily="50" charset="-128"/>
                        </a:rPr>
                        <a:t>台帳</a:t>
                      </a:r>
                    </a:p>
                  </a:txBody>
                  <a:tcPr anchor="ctr">
                    <a:lnR w="3175" cap="flat" cmpd="sng" algn="ctr">
                      <a:solidFill>
                        <a:schemeClr val="tx1"/>
                      </a:solidFill>
                      <a:prstDash val="sysDash"/>
                      <a:round/>
                      <a:headEnd type="none" w="med" len="med"/>
                      <a:tailEnd type="none" w="med" len="med"/>
                    </a:lnR>
                    <a:lnT w="3175" cap="flat" cmpd="sng" algn="ctr">
                      <a:solidFill>
                        <a:schemeClr val="tx1"/>
                      </a:solidFill>
                      <a:prstDash val="sysDash"/>
                      <a:round/>
                      <a:headEnd type="none" w="med" len="med"/>
                      <a:tailEnd type="none" w="med" len="med"/>
                    </a:lnT>
                  </a:tcPr>
                </a:tc>
                <a:tc>
                  <a:txBody>
                    <a:bodyPr/>
                    <a:lstStyle/>
                    <a:p>
                      <a:pPr algn="ctr"/>
                      <a:r>
                        <a:rPr kumimoji="1" lang="ja-JP" altLang="en-US" sz="1600" dirty="0">
                          <a:latin typeface="游ゴシック Medium" panose="020B0500000000000000" pitchFamily="50" charset="-128"/>
                          <a:ea typeface="游ゴシック Medium" panose="020B0500000000000000" pitchFamily="50" charset="-128"/>
                        </a:rPr>
                        <a:t>ネット</a:t>
                      </a:r>
                      <a:r>
                        <a:rPr kumimoji="1" lang="en-US" altLang="ja-JP" sz="1600" dirty="0">
                          <a:latin typeface="游ゴシック Medium" panose="020B0500000000000000" pitchFamily="50" charset="-128"/>
                          <a:ea typeface="游ゴシック Medium" panose="020B0500000000000000" pitchFamily="50" charset="-128"/>
                        </a:rPr>
                        <a:t>de</a:t>
                      </a:r>
                      <a:r>
                        <a:rPr kumimoji="1" lang="ja-JP" altLang="en-US" sz="1600" dirty="0">
                          <a:latin typeface="游ゴシック Medium" panose="020B0500000000000000" pitchFamily="50" charset="-128"/>
                          <a:ea typeface="游ゴシック Medium" panose="020B0500000000000000" pitchFamily="50" charset="-128"/>
                        </a:rPr>
                        <a:t>就業・明細</a:t>
                      </a:r>
                    </a:p>
                  </a:txBody>
                  <a:tcPr anchor="ctr">
                    <a:lnL w="3175" cap="flat" cmpd="sng" algn="ctr">
                      <a:solidFill>
                        <a:schemeClr val="tx1"/>
                      </a:solidFill>
                      <a:prstDash val="sysDash"/>
                      <a:round/>
                      <a:headEnd type="none" w="med" len="med"/>
                      <a:tailEnd type="none" w="med" len="med"/>
                    </a:lnL>
                    <a:lnR w="9525" cap="flat" cmpd="sng" algn="ctr">
                      <a:solidFill>
                        <a:schemeClr val="tx1"/>
                      </a:solidFill>
                      <a:prstDash val="solid"/>
                      <a:round/>
                      <a:headEnd type="none" w="med" len="med"/>
                      <a:tailEnd type="none" w="med" len="med"/>
                    </a:lnR>
                    <a:lnT w="3175"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10001"/>
                  </a:ext>
                </a:extLst>
              </a:tr>
              <a:tr h="4981134">
                <a:tc>
                  <a:txBody>
                    <a:bodyPr/>
                    <a:lstStyle/>
                    <a:p>
                      <a:endParaRPr kumimoji="1" lang="ja-JP" altLang="en-US" dirty="0">
                        <a:latin typeface="游ゴシック Medium" panose="020B0500000000000000" pitchFamily="50" charset="-128"/>
                      </a:endParaRPr>
                    </a:p>
                  </a:txBody>
                  <a:tcPr>
                    <a:lnR w="3175" cap="flat" cmpd="sng" algn="ctr">
                      <a:solidFill>
                        <a:schemeClr val="tx1"/>
                      </a:solidFill>
                      <a:prstDash val="sysDash"/>
                      <a:round/>
                      <a:headEnd type="none" w="med" len="med"/>
                      <a:tailEnd type="none" w="med" len="med"/>
                    </a:lnR>
                  </a:tcPr>
                </a:tc>
                <a:tc>
                  <a:txBody>
                    <a:bodyPr/>
                    <a:lstStyle/>
                    <a:p>
                      <a:endParaRPr kumimoji="1" lang="ja-JP" altLang="en-US" dirty="0">
                        <a:latin typeface="游ゴシック Medium" panose="020B0500000000000000" pitchFamily="50" charset="-128"/>
                      </a:endParaRPr>
                    </a:p>
                  </a:txBody>
                  <a:tcPr>
                    <a:lnL w="3175" cap="flat" cmpd="sng" algn="ctr">
                      <a:solidFill>
                        <a:schemeClr val="tx1"/>
                      </a:solidFill>
                      <a:prstDash val="sysDash"/>
                      <a:round/>
                      <a:headEnd type="none" w="med" len="med"/>
                      <a:tailEnd type="none" w="med" len="med"/>
                    </a:lnL>
                    <a:lnR w="9525" cap="flat" cmpd="sng" algn="ctr">
                      <a:solidFill>
                        <a:schemeClr val="tx1"/>
                      </a:solidFill>
                      <a:prstDash val="solid"/>
                      <a:round/>
                      <a:headEnd type="none" w="med" len="med"/>
                      <a:tailEnd type="none" w="med" len="med"/>
                    </a:lnR>
                  </a:tcPr>
                </a:tc>
                <a:tc>
                  <a:txBody>
                    <a:bodyPr/>
                    <a:lstStyle/>
                    <a:p>
                      <a:endParaRPr kumimoji="1" lang="ja-JP" altLang="en-US" dirty="0">
                        <a:latin typeface="游ゴシック Medium" panose="020B0500000000000000" pitchFamily="50" charset="-128"/>
                      </a:endParaRPr>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bl>
          </a:graphicData>
        </a:graphic>
      </p:graphicFrame>
      <p:sp>
        <p:nvSpPr>
          <p:cNvPr id="5" name="テキスト ボックス 4"/>
          <p:cNvSpPr txBox="1"/>
          <p:nvPr/>
        </p:nvSpPr>
        <p:spPr>
          <a:xfrm>
            <a:off x="755575" y="1700808"/>
            <a:ext cx="2304249" cy="1077218"/>
          </a:xfrm>
          <a:prstGeom prst="rect">
            <a:avLst/>
          </a:prstGeom>
          <a:solidFill>
            <a:schemeClr val="accent5">
              <a:lumMod val="20000"/>
              <a:lumOff val="80000"/>
            </a:schemeClr>
          </a:solidFill>
          <a:ln w="6350">
            <a:solidFill>
              <a:schemeClr val="tx1"/>
            </a:solidFill>
          </a:ln>
        </p:spPr>
        <p:txBody>
          <a:bodyPr wrap="square" rtlCol="0">
            <a:spAutoFit/>
          </a:bodyPr>
          <a:lstStyle/>
          <a:p>
            <a:pPr algn="ctr">
              <a:spcBef>
                <a:spcPts val="600"/>
              </a:spcBef>
            </a:pPr>
            <a:r>
              <a:rPr kumimoji="1" lang="en-US" altLang="ja-JP" sz="1600" dirty="0">
                <a:latin typeface="游ゴシック Medium" panose="020B0500000000000000" pitchFamily="50" charset="-128"/>
                <a:ea typeface="游ゴシック Medium" panose="020B0500000000000000" pitchFamily="50" charset="-128"/>
              </a:rPr>
              <a:t>【</a:t>
            </a:r>
            <a:r>
              <a:rPr kumimoji="1" lang="ja-JP" altLang="en-US" sz="1600" dirty="0">
                <a:latin typeface="游ゴシック Medium" panose="020B0500000000000000" pitchFamily="50" charset="-128"/>
                <a:ea typeface="游ゴシック Medium" panose="020B0500000000000000" pitchFamily="50" charset="-128"/>
              </a:rPr>
              <a:t>社員連絡</a:t>
            </a:r>
            <a:r>
              <a:rPr kumimoji="1" lang="en-US" altLang="ja-JP" sz="1600" dirty="0">
                <a:latin typeface="游ゴシック Medium" panose="020B0500000000000000" pitchFamily="50" charset="-128"/>
                <a:ea typeface="游ゴシック Medium" panose="020B0500000000000000" pitchFamily="50" charset="-128"/>
              </a:rPr>
              <a:t>】</a:t>
            </a:r>
          </a:p>
          <a:p>
            <a:r>
              <a:rPr lang="ja-JP" altLang="en-US" sz="1600" dirty="0">
                <a:latin typeface="游ゴシック Medium" panose="020B0500000000000000" pitchFamily="50" charset="-128"/>
                <a:ea typeface="游ゴシック Medium" panose="020B0500000000000000" pitchFamily="50" charset="-128"/>
              </a:rPr>
              <a:t>入社連絡票にて連絡（従業員氏名、入社年月日等）を登録</a:t>
            </a:r>
            <a:endParaRPr lang="en-US" altLang="ja-JP" sz="1600" dirty="0">
              <a:latin typeface="游ゴシック Medium" panose="020B0500000000000000" pitchFamily="50" charset="-128"/>
              <a:ea typeface="游ゴシック Medium" panose="020B0500000000000000" pitchFamily="50" charset="-128"/>
            </a:endParaRPr>
          </a:p>
        </p:txBody>
      </p:sp>
      <p:sp>
        <p:nvSpPr>
          <p:cNvPr id="19" name="テキスト ボックス 18"/>
          <p:cNvSpPr txBox="1"/>
          <p:nvPr/>
        </p:nvSpPr>
        <p:spPr>
          <a:xfrm>
            <a:off x="4215456" y="2276872"/>
            <a:ext cx="1656184" cy="584775"/>
          </a:xfrm>
          <a:prstGeom prst="rect">
            <a:avLst/>
          </a:prstGeom>
          <a:noFill/>
          <a:ln w="6350">
            <a:solidFill>
              <a:schemeClr val="tx1"/>
            </a:solidFill>
          </a:ln>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システムに従業員を登録</a:t>
            </a:r>
            <a:endParaRPr kumimoji="1" lang="en-US" altLang="ja-JP" sz="1600" dirty="0">
              <a:latin typeface="游ゴシック Medium" panose="020B0500000000000000" pitchFamily="50" charset="-128"/>
              <a:ea typeface="游ゴシック Medium" panose="020B0500000000000000" pitchFamily="50" charset="-128"/>
            </a:endParaRPr>
          </a:p>
        </p:txBody>
      </p:sp>
      <p:cxnSp>
        <p:nvCxnSpPr>
          <p:cNvPr id="28" name="直線矢印コネクタ 27"/>
          <p:cNvCxnSpPr>
            <a:cxnSpLocks/>
          </p:cNvCxnSpPr>
          <p:nvPr/>
        </p:nvCxnSpPr>
        <p:spPr>
          <a:xfrm>
            <a:off x="3059824" y="1844824"/>
            <a:ext cx="338438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cxnSpLocks/>
          </p:cNvCxnSpPr>
          <p:nvPr/>
        </p:nvCxnSpPr>
        <p:spPr>
          <a:xfrm>
            <a:off x="5004048" y="3140968"/>
            <a:ext cx="0" cy="45589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3855416" y="3603709"/>
            <a:ext cx="2376264" cy="1569660"/>
          </a:xfrm>
          <a:prstGeom prst="rect">
            <a:avLst/>
          </a:prstGeom>
          <a:solidFill>
            <a:schemeClr val="accent5">
              <a:lumMod val="20000"/>
              <a:lumOff val="80000"/>
            </a:schemeClr>
          </a:solidFill>
          <a:ln w="6350">
            <a:solidFill>
              <a:schemeClr val="tx1"/>
            </a:solidFill>
          </a:ln>
        </p:spPr>
        <p:txBody>
          <a:bodyPr wrap="square" rtlCol="0">
            <a:spAutoFit/>
          </a:bodyPr>
          <a:lstStyle/>
          <a:p>
            <a:pPr algn="ctr"/>
            <a:r>
              <a:rPr lang="en-US" altLang="ja-JP" sz="1600" dirty="0">
                <a:latin typeface="游ゴシック Medium" panose="020B0500000000000000" pitchFamily="50" charset="-128"/>
                <a:ea typeface="游ゴシック Medium" panose="020B0500000000000000" pitchFamily="50" charset="-128"/>
              </a:rPr>
              <a:t>【</a:t>
            </a:r>
            <a:r>
              <a:rPr lang="ja-JP" altLang="en-US" sz="1600" dirty="0">
                <a:latin typeface="游ゴシック Medium" panose="020B0500000000000000" pitchFamily="50" charset="-128"/>
                <a:ea typeface="游ゴシック Medium" panose="020B0500000000000000" pitchFamily="50" charset="-128"/>
              </a:rPr>
              <a:t>初期設定</a:t>
            </a:r>
            <a:r>
              <a:rPr lang="en-US" altLang="ja-JP" sz="1600" dirty="0">
                <a:latin typeface="游ゴシック Medium" panose="020B0500000000000000" pitchFamily="50" charset="-128"/>
                <a:ea typeface="游ゴシック Medium" panose="020B0500000000000000" pitchFamily="50" charset="-128"/>
              </a:rPr>
              <a:t>】</a:t>
            </a:r>
          </a:p>
          <a:p>
            <a:r>
              <a:rPr lang="ja-JP" altLang="en-US" sz="1600" dirty="0">
                <a:latin typeface="游ゴシック Medium" panose="020B0500000000000000" pitchFamily="50" charset="-128"/>
                <a:ea typeface="游ゴシック Medium" panose="020B0500000000000000" pitchFamily="50" charset="-128"/>
              </a:rPr>
              <a:t>①</a:t>
            </a:r>
            <a:r>
              <a:rPr lang="en-US" altLang="ja-JP" sz="1600" dirty="0">
                <a:latin typeface="游ゴシック Medium" panose="020B0500000000000000" pitchFamily="50" charset="-128"/>
                <a:ea typeface="游ゴシック Medium" panose="020B0500000000000000" pitchFamily="50" charset="-128"/>
              </a:rPr>
              <a:t>ID</a:t>
            </a:r>
            <a:r>
              <a:rPr lang="ja-JP" altLang="en-US" sz="1600" dirty="0">
                <a:latin typeface="游ゴシック Medium" panose="020B0500000000000000" pitchFamily="50" charset="-128"/>
                <a:ea typeface="游ゴシック Medium" panose="020B0500000000000000" pitchFamily="50" charset="-128"/>
              </a:rPr>
              <a:t>発行</a:t>
            </a:r>
            <a:endParaRPr lang="en-US" altLang="ja-JP" sz="1600" dirty="0">
              <a:latin typeface="游ゴシック Medium" panose="020B0500000000000000" pitchFamily="50" charset="-128"/>
              <a:ea typeface="游ゴシック Medium" panose="020B0500000000000000" pitchFamily="50" charset="-128"/>
            </a:endParaRPr>
          </a:p>
          <a:p>
            <a:r>
              <a:rPr lang="ja-JP" altLang="en-US" sz="1600" dirty="0">
                <a:latin typeface="游ゴシック Medium" panose="020B0500000000000000" pitchFamily="50" charset="-128"/>
                <a:ea typeface="游ゴシック Medium" panose="020B0500000000000000" pitchFamily="50" charset="-128"/>
              </a:rPr>
              <a:t>②ライセンス設定</a:t>
            </a:r>
            <a:endParaRPr lang="en-US" altLang="ja-JP" sz="1600" dirty="0">
              <a:latin typeface="游ゴシック Medium" panose="020B0500000000000000" pitchFamily="50" charset="-128"/>
              <a:ea typeface="游ゴシック Medium" panose="020B0500000000000000" pitchFamily="50" charset="-128"/>
            </a:endParaRPr>
          </a:p>
          <a:p>
            <a:r>
              <a:rPr lang="ja-JP" altLang="en-US" sz="1600" dirty="0">
                <a:latin typeface="游ゴシック Medium" panose="020B0500000000000000" pitchFamily="50" charset="-128"/>
                <a:ea typeface="游ゴシック Medium" panose="020B0500000000000000" pitchFamily="50" charset="-128"/>
              </a:rPr>
              <a:t>③従業員就業情報登録</a:t>
            </a:r>
            <a:endParaRPr lang="en-US" altLang="ja-JP" sz="1600" dirty="0">
              <a:latin typeface="游ゴシック Medium" panose="020B0500000000000000" pitchFamily="50" charset="-128"/>
              <a:ea typeface="游ゴシック Medium" panose="020B0500000000000000" pitchFamily="50" charset="-128"/>
            </a:endParaRPr>
          </a:p>
          <a:p>
            <a:r>
              <a:rPr lang="ja-JP" altLang="en-US" sz="1600" dirty="0">
                <a:latin typeface="游ゴシック Medium" panose="020B0500000000000000" pitchFamily="50" charset="-128"/>
                <a:ea typeface="游ゴシック Medium" panose="020B0500000000000000" pitchFamily="50" charset="-128"/>
              </a:rPr>
              <a:t>　　★部署設定</a:t>
            </a:r>
            <a:endParaRPr lang="en-US" altLang="ja-JP" sz="1600" dirty="0">
              <a:latin typeface="游ゴシック Medium" panose="020B0500000000000000" pitchFamily="50" charset="-128"/>
              <a:ea typeface="游ゴシック Medium" panose="020B0500000000000000" pitchFamily="50" charset="-128"/>
            </a:endParaRPr>
          </a:p>
          <a:p>
            <a:r>
              <a:rPr lang="ja-JP" altLang="en-US" sz="1600" dirty="0">
                <a:latin typeface="游ゴシック Medium" panose="020B0500000000000000" pitchFamily="50" charset="-128"/>
                <a:ea typeface="游ゴシック Medium" panose="020B0500000000000000" pitchFamily="50" charset="-128"/>
              </a:rPr>
              <a:t>　　★個人設定　など</a:t>
            </a:r>
          </a:p>
        </p:txBody>
      </p:sp>
      <p:cxnSp>
        <p:nvCxnSpPr>
          <p:cNvPr id="49" name="直線矢印コネクタ 48"/>
          <p:cNvCxnSpPr>
            <a:cxnSpLocks/>
          </p:cNvCxnSpPr>
          <p:nvPr/>
        </p:nvCxnSpPr>
        <p:spPr>
          <a:xfrm>
            <a:off x="5004048" y="5173369"/>
            <a:ext cx="0" cy="46564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テキスト ボックス 49"/>
          <p:cNvSpPr txBox="1"/>
          <p:nvPr/>
        </p:nvSpPr>
        <p:spPr>
          <a:xfrm>
            <a:off x="4093393" y="5645626"/>
            <a:ext cx="1821309" cy="338554"/>
          </a:xfrm>
          <a:prstGeom prst="rect">
            <a:avLst/>
          </a:prstGeom>
          <a:noFill/>
          <a:ln w="12700" cmpd="dbl">
            <a:solidFill>
              <a:schemeClr val="tx1"/>
            </a:solidFill>
          </a:ln>
        </p:spPr>
        <p:txBody>
          <a:bodyPr wrap="square" rtlCol="0">
            <a:spAutoFit/>
          </a:bodyPr>
          <a:lstStyle/>
          <a:p>
            <a:pPr algn="ctr"/>
            <a:r>
              <a:rPr lang="ja-JP" altLang="en-US" sz="1600" dirty="0">
                <a:latin typeface="游ゴシック Medium" panose="020B0500000000000000" pitchFamily="50" charset="-128"/>
                <a:ea typeface="游ゴシック Medium" panose="020B0500000000000000" pitchFamily="50" charset="-128"/>
              </a:rPr>
              <a:t>システム利用開始</a:t>
            </a:r>
            <a:endParaRPr kumimoji="1" lang="ja-JP" altLang="en-US" sz="1600" dirty="0">
              <a:latin typeface="游ゴシック Medium" panose="020B0500000000000000" pitchFamily="50" charset="-128"/>
              <a:ea typeface="游ゴシック Medium" panose="020B0500000000000000" pitchFamily="50" charset="-128"/>
            </a:endParaRPr>
          </a:p>
        </p:txBody>
      </p:sp>
      <p:sp>
        <p:nvSpPr>
          <p:cNvPr id="59" name="テキスト ボックス 58"/>
          <p:cNvSpPr txBox="1"/>
          <p:nvPr/>
        </p:nvSpPr>
        <p:spPr>
          <a:xfrm>
            <a:off x="611560" y="1340768"/>
            <a:ext cx="1656184" cy="338554"/>
          </a:xfrm>
          <a:prstGeom prst="rect">
            <a:avLst/>
          </a:prstGeom>
          <a:noFill/>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≪入社数日前≫</a:t>
            </a:r>
          </a:p>
        </p:txBody>
      </p:sp>
      <p:sp>
        <p:nvSpPr>
          <p:cNvPr id="17" name="角丸四角形 55">
            <a:extLst>
              <a:ext uri="{FF2B5EF4-FFF2-40B4-BE49-F238E27FC236}">
                <a16:creationId xmlns:a16="http://schemas.microsoft.com/office/drawing/2014/main" id="{8EE7B585-796F-442E-A9B7-3A78FF2D3B30}"/>
              </a:ext>
            </a:extLst>
          </p:cNvPr>
          <p:cNvSpPr/>
          <p:nvPr/>
        </p:nvSpPr>
        <p:spPr>
          <a:xfrm>
            <a:off x="6444208" y="2989376"/>
            <a:ext cx="2189069" cy="3096344"/>
          </a:xfrm>
          <a:prstGeom prst="roundRect">
            <a:avLst>
              <a:gd name="adj" fmla="val 10620"/>
            </a:avLst>
          </a:prstGeom>
          <a:ln w="19050">
            <a:solidFill>
              <a:schemeClr val="tx2"/>
            </a:solidFill>
            <a:prstDash val="dash"/>
          </a:ln>
        </p:spPr>
        <p:style>
          <a:lnRef idx="2">
            <a:schemeClr val="dk1"/>
          </a:lnRef>
          <a:fillRef idx="1">
            <a:schemeClr val="lt1"/>
          </a:fillRef>
          <a:effectRef idx="0">
            <a:schemeClr val="dk1"/>
          </a:effectRef>
          <a:fontRef idx="minor">
            <a:schemeClr val="dk1"/>
          </a:fontRef>
        </p:style>
        <p:txBody>
          <a:bodyPr rtlCol="0" anchor="ctr"/>
          <a:lstStyle/>
          <a:p>
            <a:pPr>
              <a:spcBef>
                <a:spcPts val="600"/>
              </a:spcBef>
            </a:pPr>
            <a:r>
              <a:rPr lang="ja-JP" altLang="en-US" sz="1400" dirty="0">
                <a:latin typeface="游ゴシック Medium" panose="020B0500000000000000" pitchFamily="50" charset="-128"/>
                <a:ea typeface="游ゴシック Medium" panose="020B0500000000000000" pitchFamily="50" charset="-128"/>
              </a:rPr>
              <a:t>・導入後１か月（サポート有）</a:t>
            </a:r>
            <a:endParaRPr lang="en-US" altLang="ja-JP" sz="1400" dirty="0">
              <a:latin typeface="游ゴシック Medium" panose="020B0500000000000000" pitchFamily="50" charset="-128"/>
              <a:ea typeface="游ゴシック Medium" panose="020B0500000000000000" pitchFamily="50" charset="-128"/>
            </a:endParaRPr>
          </a:p>
          <a:p>
            <a:pPr>
              <a:spcBef>
                <a:spcPts val="600"/>
              </a:spcBef>
            </a:pPr>
            <a:r>
              <a:rPr lang="ja-JP" altLang="en-US" sz="1400" dirty="0">
                <a:latin typeface="游ゴシック Medium" panose="020B0500000000000000" pitchFamily="50" charset="-128"/>
                <a:ea typeface="游ゴシック Medium" panose="020B0500000000000000" pitchFamily="50" charset="-128"/>
              </a:rPr>
              <a:t>・それ以降（サポート無）サポートが必要な場合は別途御見積もりいたします。</a:t>
            </a:r>
            <a:endParaRPr lang="en-US" altLang="ja-JP" sz="1400" dirty="0">
              <a:latin typeface="游ゴシック Medium" panose="020B0500000000000000" pitchFamily="50" charset="-128"/>
              <a:ea typeface="游ゴシック Medium" panose="020B0500000000000000" pitchFamily="50" charset="-128"/>
            </a:endParaRPr>
          </a:p>
          <a:p>
            <a:pPr>
              <a:spcBef>
                <a:spcPts val="600"/>
              </a:spcBef>
            </a:pPr>
            <a:endParaRPr lang="en-US" altLang="ja-JP" sz="1400" dirty="0">
              <a:latin typeface="游ゴシック Medium" panose="020B0500000000000000" pitchFamily="50" charset="-128"/>
              <a:ea typeface="游ゴシック Medium" panose="020B0500000000000000" pitchFamily="50" charset="-128"/>
            </a:endParaRPr>
          </a:p>
          <a:p>
            <a:pPr>
              <a:spcBef>
                <a:spcPts val="600"/>
              </a:spcBef>
            </a:pPr>
            <a:r>
              <a:rPr lang="en-US" altLang="ja-JP" sz="1400" dirty="0">
                <a:latin typeface="游ゴシック Medium" panose="020B0500000000000000" pitchFamily="50" charset="-128"/>
                <a:ea typeface="游ゴシック Medium" panose="020B0500000000000000" pitchFamily="50" charset="-128"/>
              </a:rPr>
              <a:t>※</a:t>
            </a:r>
            <a:r>
              <a:rPr lang="ja-JP" altLang="en-US" sz="1400" dirty="0">
                <a:latin typeface="游ゴシック Medium" panose="020B0500000000000000" pitchFamily="50" charset="-128"/>
                <a:ea typeface="游ゴシック Medium" panose="020B0500000000000000" pitchFamily="50" charset="-128"/>
              </a:rPr>
              <a:t>システムの不具合等につきましてはシステム会社に報告いたしますので弊事務所にご連絡ください。</a:t>
            </a:r>
            <a:endParaRPr lang="en-US" altLang="ja-JP" sz="1400" dirty="0">
              <a:latin typeface="游ゴシック Medium" panose="020B0500000000000000" pitchFamily="50" charset="-128"/>
              <a:ea typeface="游ゴシック Medium" panose="020B0500000000000000" pitchFamily="50" charset="-128"/>
            </a:endParaRPr>
          </a:p>
        </p:txBody>
      </p:sp>
      <p:sp>
        <p:nvSpPr>
          <p:cNvPr id="2" name="テキスト ボックス 1">
            <a:extLst>
              <a:ext uri="{FF2B5EF4-FFF2-40B4-BE49-F238E27FC236}">
                <a16:creationId xmlns:a16="http://schemas.microsoft.com/office/drawing/2014/main" id="{3565CCC2-378E-C100-9F5C-5FCF0E53B70F}"/>
              </a:ext>
            </a:extLst>
          </p:cNvPr>
          <p:cNvSpPr txBox="1"/>
          <p:nvPr/>
        </p:nvSpPr>
        <p:spPr>
          <a:xfrm>
            <a:off x="6444208" y="1412776"/>
            <a:ext cx="2304249" cy="1400383"/>
          </a:xfrm>
          <a:prstGeom prst="rect">
            <a:avLst/>
          </a:prstGeom>
          <a:solidFill>
            <a:schemeClr val="accent5">
              <a:lumMod val="20000"/>
              <a:lumOff val="80000"/>
            </a:schemeClr>
          </a:solidFill>
          <a:ln w="6350">
            <a:solidFill>
              <a:schemeClr val="tx1"/>
            </a:solidFill>
          </a:ln>
        </p:spPr>
        <p:txBody>
          <a:bodyPr wrap="square" rtlCol="0">
            <a:spAutoFit/>
          </a:bodyPr>
          <a:lstStyle/>
          <a:p>
            <a:pPr algn="ctr">
              <a:spcBef>
                <a:spcPts val="600"/>
              </a:spcBef>
            </a:pPr>
            <a:r>
              <a:rPr lang="ja-JP" altLang="en-US" sz="1600" dirty="0">
                <a:solidFill>
                  <a:srgbClr val="FF0000"/>
                </a:solidFill>
                <a:latin typeface="游ゴシック Medium" panose="020B0500000000000000" pitchFamily="50" charset="-128"/>
                <a:ea typeface="游ゴシック Medium" panose="020B0500000000000000" pitchFamily="50" charset="-128"/>
              </a:rPr>
              <a:t>数日中</a:t>
            </a:r>
            <a:endParaRPr lang="en-US" altLang="ja-JP" sz="1600" dirty="0">
              <a:solidFill>
                <a:srgbClr val="FF0000"/>
              </a:solidFill>
              <a:latin typeface="游ゴシック Medium" panose="020B0500000000000000" pitchFamily="50" charset="-128"/>
              <a:ea typeface="游ゴシック Medium" panose="020B0500000000000000" pitchFamily="50" charset="-128"/>
            </a:endParaRPr>
          </a:p>
          <a:p>
            <a:pPr algn="ctr">
              <a:spcBef>
                <a:spcPts val="600"/>
              </a:spcBef>
            </a:pPr>
            <a:r>
              <a:rPr kumimoji="1" lang="en-US" altLang="ja-JP" sz="1600" dirty="0">
                <a:latin typeface="游ゴシック Medium" panose="020B0500000000000000" pitchFamily="50" charset="-128"/>
                <a:ea typeface="游ゴシック Medium" panose="020B0500000000000000" pitchFamily="50" charset="-128"/>
              </a:rPr>
              <a:t>【</a:t>
            </a:r>
            <a:r>
              <a:rPr kumimoji="1" lang="ja-JP" altLang="en-US" sz="1600" dirty="0">
                <a:latin typeface="游ゴシック Medium" panose="020B0500000000000000" pitchFamily="50" charset="-128"/>
                <a:ea typeface="游ゴシック Medium" panose="020B0500000000000000" pitchFamily="50" charset="-128"/>
              </a:rPr>
              <a:t>社員</a:t>
            </a:r>
            <a:r>
              <a:rPr lang="ja-JP" altLang="en-US" sz="1600" dirty="0">
                <a:latin typeface="游ゴシック Medium" panose="020B0500000000000000" pitchFamily="50" charset="-128"/>
                <a:ea typeface="游ゴシック Medium" panose="020B0500000000000000" pitchFamily="50" charset="-128"/>
              </a:rPr>
              <a:t>登録</a:t>
            </a:r>
            <a:r>
              <a:rPr kumimoji="1" lang="en-US" altLang="ja-JP" sz="1600" dirty="0">
                <a:latin typeface="游ゴシック Medium" panose="020B0500000000000000" pitchFamily="50" charset="-128"/>
                <a:ea typeface="游ゴシック Medium" panose="020B0500000000000000" pitchFamily="50" charset="-128"/>
              </a:rPr>
              <a:t>】</a:t>
            </a:r>
          </a:p>
          <a:p>
            <a:r>
              <a:rPr lang="ja-JP" altLang="en-US" sz="1600" dirty="0">
                <a:latin typeface="游ゴシック Medium" panose="020B0500000000000000" pitchFamily="50" charset="-128"/>
                <a:ea typeface="游ゴシック Medium" panose="020B0500000000000000" pitchFamily="50" charset="-128"/>
              </a:rPr>
              <a:t>（従業員コード・従業員氏名、入社年月日等）を登録</a:t>
            </a:r>
            <a:endParaRPr lang="en-US" altLang="ja-JP" sz="1600" dirty="0">
              <a:latin typeface="游ゴシック Medium" panose="020B0500000000000000" pitchFamily="50" charset="-128"/>
              <a:ea typeface="游ゴシック Medium" panose="020B0500000000000000" pitchFamily="50" charset="-128"/>
            </a:endParaRPr>
          </a:p>
        </p:txBody>
      </p:sp>
      <p:cxnSp>
        <p:nvCxnSpPr>
          <p:cNvPr id="4" name="直線矢印コネクタ 3">
            <a:extLst>
              <a:ext uri="{FF2B5EF4-FFF2-40B4-BE49-F238E27FC236}">
                <a16:creationId xmlns:a16="http://schemas.microsoft.com/office/drawing/2014/main" id="{D4F206E5-368E-83BD-47E7-90DD7800D2A9}"/>
              </a:ext>
            </a:extLst>
          </p:cNvPr>
          <p:cNvCxnSpPr>
            <a:cxnSpLocks/>
          </p:cNvCxnSpPr>
          <p:nvPr/>
        </p:nvCxnSpPr>
        <p:spPr>
          <a:xfrm>
            <a:off x="5881754" y="2708920"/>
            <a:ext cx="562454" cy="0"/>
          </a:xfrm>
          <a:prstGeom prst="straightConnector1">
            <a:avLst/>
          </a:prstGeom>
          <a:ln>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D887A7BD-178B-BA53-2DE1-5F08F67C618D}"/>
              </a:ext>
            </a:extLst>
          </p:cNvPr>
          <p:cNvSpPr txBox="1"/>
          <p:nvPr/>
        </p:nvSpPr>
        <p:spPr>
          <a:xfrm>
            <a:off x="611560" y="5661248"/>
            <a:ext cx="1296144" cy="338554"/>
          </a:xfrm>
          <a:prstGeom prst="rect">
            <a:avLst/>
          </a:prstGeom>
          <a:noFill/>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≪入社≫</a:t>
            </a:r>
          </a:p>
        </p:txBody>
      </p:sp>
      <p:sp>
        <p:nvSpPr>
          <p:cNvPr id="10" name="角丸四角形 55">
            <a:extLst>
              <a:ext uri="{FF2B5EF4-FFF2-40B4-BE49-F238E27FC236}">
                <a16:creationId xmlns:a16="http://schemas.microsoft.com/office/drawing/2014/main" id="{D3AEC429-FA04-7397-D94D-E5A42523FE49}"/>
              </a:ext>
            </a:extLst>
          </p:cNvPr>
          <p:cNvSpPr/>
          <p:nvPr/>
        </p:nvSpPr>
        <p:spPr>
          <a:xfrm>
            <a:off x="1547665" y="3882487"/>
            <a:ext cx="1940210" cy="1944263"/>
          </a:xfrm>
          <a:prstGeom prst="roundRect">
            <a:avLst>
              <a:gd name="adj" fmla="val 10620"/>
            </a:avLst>
          </a:prstGeom>
          <a:ln w="19050">
            <a:solidFill>
              <a:srgbClr val="C00000"/>
            </a:solidFill>
            <a:prstDash val="dash"/>
          </a:ln>
        </p:spPr>
        <p:style>
          <a:lnRef idx="2">
            <a:schemeClr val="dk1"/>
          </a:lnRef>
          <a:fillRef idx="1">
            <a:schemeClr val="lt1"/>
          </a:fillRef>
          <a:effectRef idx="0">
            <a:schemeClr val="dk1"/>
          </a:effectRef>
          <a:fontRef idx="minor">
            <a:schemeClr val="dk1"/>
          </a:fontRef>
        </p:style>
        <p:txBody>
          <a:bodyPr rtlCol="0" anchor="ctr"/>
          <a:lstStyle/>
          <a:p>
            <a:pPr>
              <a:spcBef>
                <a:spcPts val="600"/>
              </a:spcBef>
            </a:pPr>
            <a:r>
              <a:rPr lang="en-US" altLang="ja-JP" sz="1400" dirty="0">
                <a:latin typeface="游ゴシック Medium" panose="020B0500000000000000" pitchFamily="50" charset="-128"/>
                <a:ea typeface="游ゴシック Medium" panose="020B0500000000000000" pitchFamily="50" charset="-128"/>
              </a:rPr>
              <a:t>※</a:t>
            </a:r>
            <a:r>
              <a:rPr lang="ja-JP" altLang="en-US" sz="1400" dirty="0">
                <a:latin typeface="游ゴシック Medium" panose="020B0500000000000000" pitchFamily="50" charset="-128"/>
                <a:ea typeface="游ゴシック Medium" panose="020B0500000000000000" pitchFamily="50" charset="-128"/>
              </a:rPr>
              <a:t>入社前に情報が集まらない場合などすぐに勤怠システムを利用したい場合は、直接、従業員登録することも可能です。ただし、運用ルールは担当者にご相談ください。</a:t>
            </a:r>
            <a:endParaRPr lang="en-US" altLang="ja-JP" sz="1400" dirty="0">
              <a:latin typeface="游ゴシック Medium" panose="020B0500000000000000" pitchFamily="50" charset="-128"/>
              <a:ea typeface="游ゴシック Medium" panose="020B0500000000000000" pitchFamily="50" charset="-128"/>
            </a:endParaRPr>
          </a:p>
        </p:txBody>
      </p:sp>
      <p:sp>
        <p:nvSpPr>
          <p:cNvPr id="11" name="テキスト ボックス 10">
            <a:extLst>
              <a:ext uri="{FF2B5EF4-FFF2-40B4-BE49-F238E27FC236}">
                <a16:creationId xmlns:a16="http://schemas.microsoft.com/office/drawing/2014/main" id="{10762BA5-B6A7-CD12-3332-BD5DDF66430A}"/>
              </a:ext>
            </a:extLst>
          </p:cNvPr>
          <p:cNvSpPr txBox="1"/>
          <p:nvPr/>
        </p:nvSpPr>
        <p:spPr>
          <a:xfrm>
            <a:off x="1313903" y="2737028"/>
            <a:ext cx="2304249" cy="1077218"/>
          </a:xfrm>
          <a:prstGeom prst="rect">
            <a:avLst/>
          </a:prstGeom>
          <a:solidFill>
            <a:schemeClr val="accent2">
              <a:lumMod val="20000"/>
              <a:lumOff val="80000"/>
            </a:schemeClr>
          </a:solidFill>
          <a:ln w="6350">
            <a:solidFill>
              <a:schemeClr val="accent2">
                <a:lumMod val="50000"/>
              </a:schemeClr>
            </a:solidFill>
          </a:ln>
        </p:spPr>
        <p:txBody>
          <a:bodyPr wrap="square" rtlCol="0">
            <a:spAutoFit/>
          </a:bodyPr>
          <a:lstStyle/>
          <a:p>
            <a:pPr algn="ctr">
              <a:spcBef>
                <a:spcPts val="600"/>
              </a:spcBef>
            </a:pPr>
            <a:r>
              <a:rPr kumimoji="1" lang="en-US" altLang="ja-JP" sz="1600" dirty="0">
                <a:latin typeface="游ゴシック Medium" panose="020B0500000000000000" pitchFamily="50" charset="-128"/>
                <a:ea typeface="游ゴシック Medium" panose="020B0500000000000000" pitchFamily="50" charset="-128"/>
              </a:rPr>
              <a:t>※【</a:t>
            </a:r>
            <a:r>
              <a:rPr kumimoji="1" lang="ja-JP" altLang="en-US" sz="1600" dirty="0">
                <a:latin typeface="游ゴシック Medium" panose="020B0500000000000000" pitchFamily="50" charset="-128"/>
                <a:ea typeface="游ゴシック Medium" panose="020B0500000000000000" pitchFamily="50" charset="-128"/>
              </a:rPr>
              <a:t>社員</a:t>
            </a:r>
            <a:r>
              <a:rPr lang="ja-JP" altLang="en-US" sz="1600" dirty="0">
                <a:latin typeface="游ゴシック Medium" panose="020B0500000000000000" pitchFamily="50" charset="-128"/>
                <a:ea typeface="游ゴシック Medium" panose="020B0500000000000000" pitchFamily="50" charset="-128"/>
              </a:rPr>
              <a:t>登録</a:t>
            </a:r>
            <a:r>
              <a:rPr kumimoji="1" lang="en-US" altLang="ja-JP" sz="1600" dirty="0">
                <a:latin typeface="游ゴシック Medium" panose="020B0500000000000000" pitchFamily="50" charset="-128"/>
                <a:ea typeface="游ゴシック Medium" panose="020B0500000000000000" pitchFamily="50" charset="-128"/>
              </a:rPr>
              <a:t>】</a:t>
            </a:r>
          </a:p>
          <a:p>
            <a:r>
              <a:rPr lang="ja-JP" altLang="en-US" sz="1600" dirty="0">
                <a:latin typeface="游ゴシック Medium" panose="020B0500000000000000" pitchFamily="50" charset="-128"/>
                <a:ea typeface="游ゴシック Medium" panose="020B0500000000000000" pitchFamily="50" charset="-128"/>
              </a:rPr>
              <a:t>（従業員コード・従業員氏名、入社年月日等）を登録</a:t>
            </a:r>
            <a:endParaRPr lang="en-US" altLang="ja-JP" sz="1600" dirty="0">
              <a:latin typeface="游ゴシック Medium" panose="020B0500000000000000" pitchFamily="50" charset="-128"/>
              <a:ea typeface="游ゴシック Medium" panose="020B0500000000000000" pitchFamily="50" charset="-128"/>
            </a:endParaRPr>
          </a:p>
        </p:txBody>
      </p:sp>
      <p:cxnSp>
        <p:nvCxnSpPr>
          <p:cNvPr id="14" name="直線矢印コネクタ 13">
            <a:extLst>
              <a:ext uri="{FF2B5EF4-FFF2-40B4-BE49-F238E27FC236}">
                <a16:creationId xmlns:a16="http://schemas.microsoft.com/office/drawing/2014/main" id="{3A529221-55C1-A92D-4BBC-C8AD74C86D74}"/>
              </a:ext>
            </a:extLst>
          </p:cNvPr>
          <p:cNvCxnSpPr>
            <a:cxnSpLocks/>
          </p:cNvCxnSpPr>
          <p:nvPr/>
        </p:nvCxnSpPr>
        <p:spPr>
          <a:xfrm>
            <a:off x="3618152" y="2959837"/>
            <a:ext cx="593808" cy="0"/>
          </a:xfrm>
          <a:prstGeom prst="straightConnector1">
            <a:avLst/>
          </a:prstGeom>
          <a:ln>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2545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11</a:t>
            </a:fld>
            <a:endParaRPr lang="en-US" altLang="ja-JP" dirty="0"/>
          </a:p>
        </p:txBody>
      </p:sp>
      <p:sp>
        <p:nvSpPr>
          <p:cNvPr id="6" name="タイトル 5"/>
          <p:cNvSpPr>
            <a:spLocks noGrp="1"/>
          </p:cNvSpPr>
          <p:nvPr>
            <p:ph type="title" idx="4294967295"/>
          </p:nvPr>
        </p:nvSpPr>
        <p:spPr>
          <a:xfrm>
            <a:off x="925513" y="549275"/>
            <a:ext cx="8218487" cy="5472113"/>
          </a:xfrm>
        </p:spPr>
        <p:txBody>
          <a:bodyPr anchor="t">
            <a:normAutofit/>
          </a:bodyPr>
          <a:lstStyle/>
          <a:p>
            <a:pPr algn="l"/>
            <a:r>
              <a:rPr kumimoji="1" lang="ja-JP" altLang="en-US" sz="2000" dirty="0"/>
              <a:t>① </a:t>
            </a:r>
            <a:r>
              <a:rPr kumimoji="1" lang="en-US" altLang="ja-JP" sz="2000" dirty="0"/>
              <a:t>ID</a:t>
            </a:r>
            <a:r>
              <a:rPr kumimoji="1" lang="ja-JP" altLang="en-US" sz="2000" dirty="0"/>
              <a:t>発行</a:t>
            </a:r>
            <a:br>
              <a:rPr kumimoji="1" lang="en-US" altLang="ja-JP" sz="1800" dirty="0"/>
            </a:br>
            <a:br>
              <a:rPr kumimoji="1" lang="en-US" altLang="ja-JP" sz="1800" dirty="0"/>
            </a:br>
            <a:r>
              <a:rPr kumimoji="1" lang="ja-JP" altLang="en-US" sz="1200" dirty="0"/>
              <a:t>１）</a:t>
            </a:r>
            <a:r>
              <a:rPr lang="ja-JP" altLang="en-US" sz="1200" dirty="0"/>
              <a:t>「ログイン</a:t>
            </a:r>
            <a:r>
              <a:rPr lang="en-US" altLang="ja-JP" sz="1200" dirty="0"/>
              <a:t>ID</a:t>
            </a:r>
            <a:r>
              <a:rPr lang="ja-JP" altLang="en-US" sz="1200" dirty="0"/>
              <a:t>管理」のアイコン　　　　　　をクリックすると、ログイン</a:t>
            </a:r>
            <a:r>
              <a:rPr lang="en-US" altLang="ja-JP" sz="1200" dirty="0"/>
              <a:t>ID</a:t>
            </a:r>
            <a:r>
              <a:rPr lang="ja-JP" altLang="en-US" sz="1200" dirty="0"/>
              <a:t>管理のトップ画面が表示されます。</a:t>
            </a:r>
            <a:br>
              <a:rPr lang="en-US" altLang="ja-JP" sz="1200" dirty="0"/>
            </a:br>
            <a:br>
              <a:rPr lang="en-US" altLang="ja-JP" sz="1200" dirty="0"/>
            </a:br>
            <a:r>
              <a:rPr lang="ja-JP" altLang="en-US" sz="1200" dirty="0"/>
              <a:t>２）　従業員を選択し、≪ログイン</a:t>
            </a:r>
            <a:r>
              <a:rPr lang="en-US" altLang="ja-JP" sz="1200" dirty="0"/>
              <a:t>ID</a:t>
            </a:r>
            <a:r>
              <a:rPr lang="ja-JP" altLang="en-US" sz="1200" dirty="0"/>
              <a:t>発行≫をクリックします。</a:t>
            </a:r>
            <a:br>
              <a:rPr lang="en-US" altLang="ja-JP" sz="1200" dirty="0"/>
            </a:br>
            <a:endParaRPr kumimoji="1" lang="ja-JP" altLang="en-US" sz="1200" dirty="0"/>
          </a:p>
        </p:txBody>
      </p:sp>
      <p:pic>
        <p:nvPicPr>
          <p:cNvPr id="4" name="図 3"/>
          <p:cNvPicPr>
            <a:picLocks noChangeAspect="1"/>
          </p:cNvPicPr>
          <p:nvPr/>
        </p:nvPicPr>
        <p:blipFill>
          <a:blip r:embed="rId2"/>
          <a:stretch>
            <a:fillRect/>
          </a:stretch>
        </p:blipFill>
        <p:spPr>
          <a:xfrm>
            <a:off x="3131840" y="836712"/>
            <a:ext cx="648072" cy="628940"/>
          </a:xfrm>
          <a:prstGeom prst="rect">
            <a:avLst/>
          </a:prstGeom>
        </p:spPr>
      </p:pic>
      <p:pic>
        <p:nvPicPr>
          <p:cNvPr id="7" name="図 6"/>
          <p:cNvPicPr>
            <a:picLocks noChangeAspect="1"/>
          </p:cNvPicPr>
          <p:nvPr/>
        </p:nvPicPr>
        <p:blipFill>
          <a:blip r:embed="rId3"/>
          <a:stretch>
            <a:fillRect/>
          </a:stretch>
        </p:blipFill>
        <p:spPr>
          <a:xfrm>
            <a:off x="971600" y="1844824"/>
            <a:ext cx="6703495" cy="4333572"/>
          </a:xfrm>
          <a:prstGeom prst="rect">
            <a:avLst/>
          </a:prstGeom>
        </p:spPr>
      </p:pic>
      <p:sp>
        <p:nvSpPr>
          <p:cNvPr id="8" name="円/楕円 7"/>
          <p:cNvSpPr/>
          <p:nvPr/>
        </p:nvSpPr>
        <p:spPr>
          <a:xfrm>
            <a:off x="2339752" y="5229200"/>
            <a:ext cx="720080" cy="648072"/>
          </a:xfrm>
          <a:prstGeom prst="ellipse">
            <a:avLst/>
          </a:prstGeom>
          <a:no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3995936" y="3140968"/>
            <a:ext cx="864096"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右矢印 10"/>
          <p:cNvSpPr/>
          <p:nvPr/>
        </p:nvSpPr>
        <p:spPr>
          <a:xfrm rot="18368404">
            <a:off x="2645457" y="4450523"/>
            <a:ext cx="1867789" cy="100924"/>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251520" y="188640"/>
            <a:ext cx="8352928" cy="400110"/>
          </a:xfrm>
          <a:prstGeom prst="rect">
            <a:avLst/>
          </a:prstGeom>
          <a:noFill/>
        </p:spPr>
        <p:txBody>
          <a:bodyPr wrap="square" rtlCol="0">
            <a:spAutoFit/>
          </a:bodyPr>
          <a:lstStyle/>
          <a:p>
            <a:r>
              <a:rPr kumimoji="1" lang="en-US" altLang="ja-JP" sz="2000" dirty="0"/>
              <a:t>【</a:t>
            </a:r>
            <a:r>
              <a:rPr kumimoji="1" lang="ja-JP" altLang="en-US" sz="2000" dirty="0"/>
              <a:t>初期設定</a:t>
            </a:r>
            <a:r>
              <a:rPr kumimoji="1" lang="en-US" altLang="ja-JP" sz="2000" dirty="0"/>
              <a:t>】</a:t>
            </a:r>
            <a:endParaRPr kumimoji="1" lang="ja-JP" altLang="en-US" sz="2000" dirty="0"/>
          </a:p>
        </p:txBody>
      </p:sp>
    </p:spTree>
    <p:extLst>
      <p:ext uri="{BB962C8B-B14F-4D97-AF65-F5344CB8AC3E}">
        <p14:creationId xmlns:p14="http://schemas.microsoft.com/office/powerpoint/2010/main" val="2241107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rotWithShape="1">
          <a:blip r:embed="rId2"/>
          <a:srcRect l="172" t="20522" r="1"/>
          <a:stretch/>
        </p:blipFill>
        <p:spPr>
          <a:xfrm>
            <a:off x="827584" y="1772816"/>
            <a:ext cx="7479167" cy="1481654"/>
          </a:xfrm>
          <a:prstGeom prst="rect">
            <a:avLst/>
          </a:prstGeom>
        </p:spPr>
      </p:pic>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12</a:t>
            </a:fld>
            <a:endParaRPr lang="en-US" altLang="ja-JP" dirty="0"/>
          </a:p>
        </p:txBody>
      </p:sp>
      <p:sp>
        <p:nvSpPr>
          <p:cNvPr id="6" name="タイトル 5"/>
          <p:cNvSpPr>
            <a:spLocks noGrp="1"/>
          </p:cNvSpPr>
          <p:nvPr>
            <p:ph type="title" idx="4294967295"/>
          </p:nvPr>
        </p:nvSpPr>
        <p:spPr>
          <a:xfrm>
            <a:off x="925513" y="908050"/>
            <a:ext cx="8218487" cy="5113338"/>
          </a:xfrm>
        </p:spPr>
        <p:txBody>
          <a:bodyPr anchor="t">
            <a:normAutofit/>
          </a:bodyPr>
          <a:lstStyle/>
          <a:p>
            <a:pPr algn="l">
              <a:spcBef>
                <a:spcPts val="1800"/>
              </a:spcBef>
            </a:pPr>
            <a:br>
              <a:rPr lang="en-US" altLang="ja-JP" sz="1200" dirty="0"/>
            </a:br>
            <a:r>
              <a:rPr lang="en-US" altLang="ja-JP" sz="1200" dirty="0"/>
              <a:t>3</a:t>
            </a:r>
            <a:r>
              <a:rPr lang="ja-JP" altLang="en-US" sz="1200" dirty="0"/>
              <a:t>）確認画面で、従業員の権限を選択して≪確定≫をクリックすることで、</a:t>
            </a:r>
            <a:br>
              <a:rPr lang="en-US" altLang="ja-JP" sz="1200" dirty="0"/>
            </a:br>
            <a:r>
              <a:rPr lang="en-US" altLang="ja-JP" sz="1200" dirty="0"/>
              <a:t>     </a:t>
            </a:r>
            <a:r>
              <a:rPr lang="ja-JP" altLang="en-US" sz="1200" dirty="0"/>
              <a:t>ログイン</a:t>
            </a:r>
            <a:r>
              <a:rPr lang="en-US" altLang="ja-JP" sz="1200" dirty="0"/>
              <a:t>ID</a:t>
            </a:r>
            <a:r>
              <a:rPr lang="ja-JP" altLang="en-US" sz="1200" dirty="0"/>
              <a:t>の発行処理が実行されます。</a:t>
            </a:r>
            <a:endParaRPr kumimoji="1" lang="ja-JP" altLang="en-US" sz="1200" dirty="0"/>
          </a:p>
        </p:txBody>
      </p:sp>
      <p:sp>
        <p:nvSpPr>
          <p:cNvPr id="3" name="正方形/長方形 2"/>
          <p:cNvSpPr/>
          <p:nvPr/>
        </p:nvSpPr>
        <p:spPr>
          <a:xfrm>
            <a:off x="539552" y="4581128"/>
            <a:ext cx="7488832" cy="461665"/>
          </a:xfrm>
          <a:prstGeom prst="rect">
            <a:avLst/>
          </a:prstGeom>
        </p:spPr>
        <p:txBody>
          <a:bodyPr wrap="square">
            <a:spAutoFit/>
          </a:bodyPr>
          <a:lstStyle/>
          <a:p>
            <a:r>
              <a:rPr lang="ja-JP" altLang="en-US" sz="1200" dirty="0">
                <a:solidFill>
                  <a:srgbClr val="000000"/>
                </a:solidFill>
                <a:latin typeface="游ゴシック Medium" panose="020B0500000000000000" pitchFamily="50" charset="-128"/>
                <a:ea typeface="游ゴシック Medium" panose="020B0500000000000000" pitchFamily="50" charset="-128"/>
              </a:rPr>
              <a:t>４）ログイン</a:t>
            </a:r>
            <a:r>
              <a:rPr lang="en-US" altLang="ja-JP" sz="1200" dirty="0">
                <a:solidFill>
                  <a:srgbClr val="000000"/>
                </a:solidFill>
                <a:latin typeface="游ゴシック Medium" panose="020B0500000000000000" pitchFamily="50" charset="-128"/>
                <a:ea typeface="游ゴシック Medium" panose="020B0500000000000000" pitchFamily="50" charset="-128"/>
              </a:rPr>
              <a:t>ID</a:t>
            </a:r>
            <a:r>
              <a:rPr lang="ja-JP" altLang="en-US" sz="1200" dirty="0">
                <a:solidFill>
                  <a:srgbClr val="000000"/>
                </a:solidFill>
                <a:latin typeface="游ゴシック Medium" panose="020B0500000000000000" pitchFamily="50" charset="-128"/>
                <a:ea typeface="游ゴシック Medium" panose="020B0500000000000000" pitchFamily="50" charset="-128"/>
              </a:rPr>
              <a:t>発行処理完了後、印刷確認画面に切り替わります。</a:t>
            </a:r>
            <a:endParaRPr lang="en-US" altLang="ja-JP" sz="1200" dirty="0">
              <a:solidFill>
                <a:srgbClr val="000000"/>
              </a:solidFill>
              <a:latin typeface="游ゴシック Medium" panose="020B0500000000000000" pitchFamily="50" charset="-128"/>
              <a:ea typeface="游ゴシック Medium" panose="020B0500000000000000" pitchFamily="50" charset="-128"/>
            </a:endParaRPr>
          </a:p>
          <a:p>
            <a:r>
              <a:rPr lang="ja-JP" altLang="en-US" sz="1200" dirty="0">
                <a:solidFill>
                  <a:srgbClr val="000000"/>
                </a:solidFill>
                <a:latin typeface="游ゴシック Medium" panose="020B0500000000000000" pitchFamily="50" charset="-128"/>
                <a:ea typeface="游ゴシック Medium" panose="020B0500000000000000" pitchFamily="50" charset="-128"/>
              </a:rPr>
              <a:t>　　ユーザ登録書などを印刷したい場合はそのまま「登録書印刷」から印刷することができます。</a:t>
            </a:r>
          </a:p>
        </p:txBody>
      </p:sp>
      <p:sp>
        <p:nvSpPr>
          <p:cNvPr id="5" name="円/楕円 4"/>
          <p:cNvSpPr/>
          <p:nvPr/>
        </p:nvSpPr>
        <p:spPr>
          <a:xfrm>
            <a:off x="6228184" y="2708920"/>
            <a:ext cx="864096"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吹き出し 14"/>
          <p:cNvSpPr/>
          <p:nvPr/>
        </p:nvSpPr>
        <p:spPr>
          <a:xfrm>
            <a:off x="1475656" y="3068960"/>
            <a:ext cx="3672408" cy="648072"/>
          </a:xfrm>
          <a:prstGeom prst="wedgeRectCallout">
            <a:avLst>
              <a:gd name="adj1" fmla="val 41842"/>
              <a:gd name="adj2" fmla="val -93054"/>
            </a:avLst>
          </a:prstGeom>
          <a:ln>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b="1" dirty="0">
                <a:solidFill>
                  <a:schemeClr val="accent6">
                    <a:lumMod val="75000"/>
                  </a:schemeClr>
                </a:solidFill>
                <a:latin typeface="游ゴシック Medium" panose="020B0500000000000000" pitchFamily="50" charset="-128"/>
                <a:ea typeface="游ゴシック Medium" panose="020B0500000000000000" pitchFamily="50" charset="-128"/>
              </a:rPr>
              <a:t>ご注意ください！！</a:t>
            </a:r>
            <a:endParaRPr kumimoji="1" lang="en-US" altLang="ja-JP" sz="1400" b="1" dirty="0">
              <a:solidFill>
                <a:schemeClr val="accent6">
                  <a:lumMod val="75000"/>
                </a:schemeClr>
              </a:solidFill>
              <a:latin typeface="游ゴシック Medium" panose="020B0500000000000000" pitchFamily="50" charset="-128"/>
              <a:ea typeface="游ゴシック Medium" panose="020B0500000000000000" pitchFamily="50" charset="-128"/>
            </a:endParaRPr>
          </a:p>
          <a:p>
            <a:pPr algn="ctr"/>
            <a:r>
              <a:rPr kumimoji="1" lang="ja-JP" altLang="en-US" sz="1400" dirty="0">
                <a:solidFill>
                  <a:schemeClr val="accent6">
                    <a:lumMod val="75000"/>
                  </a:schemeClr>
                </a:solidFill>
                <a:latin typeface="游ゴシック Medium" panose="020B0500000000000000" pitchFamily="50" charset="-128"/>
                <a:ea typeface="游ゴシック Medium" panose="020B0500000000000000" pitchFamily="50" charset="-128"/>
              </a:rPr>
              <a:t>通常の従業員の場合は「一般」となります。</a:t>
            </a:r>
            <a:endParaRPr kumimoji="1" lang="en-US" altLang="ja-JP" sz="1400" dirty="0">
              <a:solidFill>
                <a:schemeClr val="accent6">
                  <a:lumMod val="75000"/>
                </a:schemeClr>
              </a:solidFill>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1984655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13</a:t>
            </a:fld>
            <a:endParaRPr lang="en-US" altLang="ja-JP" dirty="0"/>
          </a:p>
        </p:txBody>
      </p:sp>
      <p:sp>
        <p:nvSpPr>
          <p:cNvPr id="6" name="タイトル 5"/>
          <p:cNvSpPr>
            <a:spLocks noGrp="1"/>
          </p:cNvSpPr>
          <p:nvPr>
            <p:ph type="title" idx="4294967295"/>
          </p:nvPr>
        </p:nvSpPr>
        <p:spPr>
          <a:xfrm>
            <a:off x="468313" y="612272"/>
            <a:ext cx="8218487" cy="5688013"/>
          </a:xfrm>
        </p:spPr>
        <p:txBody>
          <a:bodyPr anchor="t">
            <a:normAutofit/>
          </a:bodyPr>
          <a:lstStyle/>
          <a:p>
            <a:pPr algn="l"/>
            <a:r>
              <a:rPr lang="ja-JP" altLang="en-US" sz="2000" dirty="0"/>
              <a:t>②</a:t>
            </a:r>
            <a:r>
              <a:rPr kumimoji="1" lang="ja-JP" altLang="en-US" sz="2000" dirty="0"/>
              <a:t> ライセンス</a:t>
            </a:r>
            <a:r>
              <a:rPr lang="ja-JP" altLang="en-US" sz="2000" dirty="0"/>
              <a:t>設定</a:t>
            </a:r>
            <a:br>
              <a:rPr kumimoji="1" lang="en-US" altLang="ja-JP" sz="2000" dirty="0"/>
            </a:br>
            <a:br>
              <a:rPr kumimoji="1" lang="en-US" altLang="ja-JP" sz="2000" dirty="0"/>
            </a:br>
            <a:r>
              <a:rPr kumimoji="1" lang="ja-JP" altLang="en-US" sz="1200" dirty="0"/>
              <a:t>１）</a:t>
            </a:r>
            <a:r>
              <a:rPr lang="ja-JP" altLang="en-US" sz="1200" dirty="0"/>
              <a:t>「ライセンス管理」のアイコン　　　　　　をクリックすると、ライセンス管理のトップ画面が表示されます。</a:t>
            </a:r>
            <a:br>
              <a:rPr lang="en-US" altLang="ja-JP" sz="1200" dirty="0"/>
            </a:br>
            <a:br>
              <a:rPr lang="en-US" altLang="ja-JP" sz="1200" dirty="0"/>
            </a:br>
            <a:br>
              <a:rPr lang="en-US" altLang="ja-JP" sz="1200" dirty="0"/>
            </a:br>
            <a:r>
              <a:rPr lang="ja-JP" altLang="en-US" sz="1200" dirty="0"/>
              <a:t>２）　ライセンス使用状況一覧で≪使用者選択≫をクリックします。（ライセンス毎に行ってください）</a:t>
            </a:r>
            <a:br>
              <a:rPr lang="en-US" altLang="ja-JP" sz="1200" dirty="0"/>
            </a:br>
            <a:endParaRPr kumimoji="1" lang="ja-JP" altLang="en-US" sz="1200" dirty="0"/>
          </a:p>
        </p:txBody>
      </p:sp>
      <p:pic>
        <p:nvPicPr>
          <p:cNvPr id="2" name="図 1"/>
          <p:cNvPicPr>
            <a:picLocks noChangeAspect="1"/>
          </p:cNvPicPr>
          <p:nvPr/>
        </p:nvPicPr>
        <p:blipFill>
          <a:blip r:embed="rId2"/>
          <a:stretch>
            <a:fillRect/>
          </a:stretch>
        </p:blipFill>
        <p:spPr>
          <a:xfrm>
            <a:off x="3131840" y="908720"/>
            <a:ext cx="720080" cy="668975"/>
          </a:xfrm>
          <a:prstGeom prst="rect">
            <a:avLst/>
          </a:prstGeom>
        </p:spPr>
      </p:pic>
      <p:pic>
        <p:nvPicPr>
          <p:cNvPr id="3" name="図 2"/>
          <p:cNvPicPr>
            <a:picLocks noChangeAspect="1"/>
          </p:cNvPicPr>
          <p:nvPr/>
        </p:nvPicPr>
        <p:blipFill>
          <a:blip r:embed="rId3"/>
          <a:stretch>
            <a:fillRect/>
          </a:stretch>
        </p:blipFill>
        <p:spPr>
          <a:xfrm>
            <a:off x="971600" y="1844824"/>
            <a:ext cx="7132909" cy="4302410"/>
          </a:xfrm>
          <a:prstGeom prst="rect">
            <a:avLst/>
          </a:prstGeom>
        </p:spPr>
      </p:pic>
      <p:sp>
        <p:nvSpPr>
          <p:cNvPr id="5" name="円/楕円 4"/>
          <p:cNvSpPr/>
          <p:nvPr/>
        </p:nvSpPr>
        <p:spPr>
          <a:xfrm>
            <a:off x="5220072" y="5805264"/>
            <a:ext cx="936104"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98826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61267F8-8194-EE75-BB28-4D9125641C5D}"/>
              </a:ext>
            </a:extLst>
          </p:cNvPr>
          <p:cNvSpPr>
            <a:spLocks noGrp="1"/>
          </p:cNvSpPr>
          <p:nvPr>
            <p:ph idx="1"/>
          </p:nvPr>
        </p:nvSpPr>
        <p:spPr/>
        <p:txBody>
          <a:bodyPr/>
          <a:lstStyle/>
          <a:p>
            <a:endParaRPr lang="ja-JP" altLang="en-US"/>
          </a:p>
        </p:txBody>
      </p:sp>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14</a:t>
            </a:fld>
            <a:endParaRPr lang="en-US" altLang="ja-JP" dirty="0"/>
          </a:p>
        </p:txBody>
      </p:sp>
      <p:sp>
        <p:nvSpPr>
          <p:cNvPr id="6" name="タイトル 5"/>
          <p:cNvSpPr>
            <a:spLocks noGrp="1"/>
          </p:cNvSpPr>
          <p:nvPr>
            <p:ph type="title" idx="4294967295"/>
          </p:nvPr>
        </p:nvSpPr>
        <p:spPr>
          <a:xfrm>
            <a:off x="925513" y="620713"/>
            <a:ext cx="8218487" cy="4968875"/>
          </a:xfrm>
        </p:spPr>
        <p:txBody>
          <a:bodyPr anchor="t">
            <a:normAutofit/>
          </a:bodyPr>
          <a:lstStyle/>
          <a:p>
            <a:pPr algn="l">
              <a:spcBef>
                <a:spcPts val="1800"/>
              </a:spcBef>
            </a:pPr>
            <a:br>
              <a:rPr lang="en-US" altLang="ja-JP" sz="1200" dirty="0"/>
            </a:br>
            <a:r>
              <a:rPr lang="en-US" altLang="ja-JP" sz="1200" dirty="0"/>
              <a:t>3</a:t>
            </a:r>
            <a:r>
              <a:rPr lang="ja-JP" altLang="en-US" sz="1200" dirty="0"/>
              <a:t>）従業員を選択し、≪使用≫をクリックします。</a:t>
            </a:r>
            <a:endParaRPr kumimoji="1" lang="ja-JP" altLang="en-US" sz="1200" dirty="0"/>
          </a:p>
        </p:txBody>
      </p:sp>
      <p:pic>
        <p:nvPicPr>
          <p:cNvPr id="4" name="図 3"/>
          <p:cNvPicPr>
            <a:picLocks noChangeAspect="1"/>
          </p:cNvPicPr>
          <p:nvPr/>
        </p:nvPicPr>
        <p:blipFill>
          <a:blip r:embed="rId2"/>
          <a:stretch>
            <a:fillRect/>
          </a:stretch>
        </p:blipFill>
        <p:spPr>
          <a:xfrm>
            <a:off x="611560" y="1268760"/>
            <a:ext cx="7632848" cy="4854222"/>
          </a:xfrm>
          <a:prstGeom prst="rect">
            <a:avLst/>
          </a:prstGeom>
        </p:spPr>
      </p:pic>
      <p:sp>
        <p:nvSpPr>
          <p:cNvPr id="7" name="円/楕円 6"/>
          <p:cNvSpPr/>
          <p:nvPr/>
        </p:nvSpPr>
        <p:spPr>
          <a:xfrm>
            <a:off x="2195736" y="5229200"/>
            <a:ext cx="720080"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5364088" y="2780928"/>
            <a:ext cx="792088"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rot="19233463" flipV="1">
            <a:off x="2672540" y="4389961"/>
            <a:ext cx="3063009" cy="105440"/>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38396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表 25"/>
          <p:cNvGraphicFramePr>
            <a:graphicFrameLocks noGrp="1"/>
          </p:cNvGraphicFramePr>
          <p:nvPr>
            <p:extLst>
              <p:ext uri="{D42A27DB-BD31-4B8C-83A1-F6EECF244321}">
                <p14:modId xmlns:p14="http://schemas.microsoft.com/office/powerpoint/2010/main" val="195359184"/>
              </p:ext>
            </p:extLst>
          </p:nvPr>
        </p:nvGraphicFramePr>
        <p:xfrm>
          <a:off x="467544" y="764704"/>
          <a:ext cx="8352928" cy="5347548"/>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20000"/>
                    </a:ext>
                  </a:extLst>
                </a:gridCol>
                <a:gridCol w="3240360">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tblGrid>
              <a:tr h="400006">
                <a:tc gridSpan="2">
                  <a:txBody>
                    <a:bodyPr/>
                    <a:lstStyle/>
                    <a:p>
                      <a:pPr algn="ctr"/>
                      <a:r>
                        <a:rPr kumimoji="1" lang="ja-JP" altLang="en-US" sz="1600" dirty="0">
                          <a:latin typeface="游ゴシック Medium" panose="020B0500000000000000" pitchFamily="50" charset="-128"/>
                          <a:ea typeface="游ゴシック Medium" panose="020B0500000000000000" pitchFamily="50" charset="-128"/>
                        </a:rPr>
                        <a:t>貴　社</a:t>
                      </a:r>
                    </a:p>
                  </a:txBody>
                  <a:tcPr anchor="ctr">
                    <a:lnR w="9525" cap="flat" cmpd="sng" algn="ctr">
                      <a:solidFill>
                        <a:schemeClr val="tx1"/>
                      </a:solidFill>
                      <a:prstDash val="solid"/>
                      <a:round/>
                      <a:headEnd type="none" w="med" len="med"/>
                      <a:tailEnd type="none" w="med" len="med"/>
                    </a:lnR>
                    <a:lnB w="3175" cap="flat" cmpd="sng" algn="ctr">
                      <a:solidFill>
                        <a:schemeClr val="tx1"/>
                      </a:solidFill>
                      <a:prstDash val="sysDash"/>
                      <a:round/>
                      <a:headEnd type="none" w="med" len="med"/>
                      <a:tailEnd type="none" w="med" len="med"/>
                    </a:lnB>
                  </a:tcPr>
                </a:tc>
                <a:tc hMerge="1">
                  <a:txBody>
                    <a:bodyPr/>
                    <a:lstStyle/>
                    <a:p>
                      <a:pPr algn="ctr"/>
                      <a:endParaRPr kumimoji="1" lang="ja-JP" altLang="en-US" sz="1600" dirty="0"/>
                    </a:p>
                  </a:txBody>
                  <a:tcPr>
                    <a:lnL w="3175" cap="flat" cmpd="sng" algn="ctr">
                      <a:solidFill>
                        <a:schemeClr val="tx1"/>
                      </a:solidFill>
                      <a:prstDash val="sysDash"/>
                      <a:round/>
                      <a:headEnd type="none" w="med" len="med"/>
                      <a:tailEnd type="none" w="med" len="med"/>
                    </a:lnL>
                    <a:lnR w="3175" cap="flat" cmpd="sng" algn="ctr">
                      <a:solidFill>
                        <a:schemeClr val="tx1"/>
                      </a:solidFill>
                      <a:prstDash val="sysDash"/>
                      <a:round/>
                      <a:headEnd type="none" w="med" len="med"/>
                      <a:tailEnd type="none" w="med" len="med"/>
                    </a:lnR>
                    <a:lnB w="3175" cap="flat" cmpd="sng" algn="ctr">
                      <a:solidFill>
                        <a:schemeClr val="tx1"/>
                      </a:solidFill>
                      <a:prstDash val="sysDash"/>
                      <a:round/>
                      <a:headEnd type="none" w="med" len="med"/>
                      <a:tailEnd type="none" w="med" len="med"/>
                    </a:lnB>
                  </a:tcPr>
                </a:tc>
                <a:tc rowSpan="2">
                  <a:txBody>
                    <a:bodyPr/>
                    <a:lstStyle/>
                    <a:p>
                      <a:pPr algn="ctr"/>
                      <a:r>
                        <a:rPr kumimoji="1" lang="ja-JP" altLang="en-US" sz="1600" dirty="0">
                          <a:latin typeface="游ゴシック Medium" panose="020B0500000000000000" pitchFamily="50" charset="-128"/>
                          <a:ea typeface="游ゴシック Medium" panose="020B0500000000000000" pitchFamily="50" charset="-128"/>
                        </a:rPr>
                        <a:t>出口事務所</a:t>
                      </a:r>
                    </a:p>
                  </a:txBody>
                  <a:tcPr anchor="ct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316324">
                <a:tc>
                  <a:txBody>
                    <a:bodyPr/>
                    <a:lstStyle/>
                    <a:p>
                      <a:pPr algn="ctr"/>
                      <a:r>
                        <a:rPr kumimoji="1" lang="ja-JP" altLang="en-US" sz="1600" b="0" dirty="0">
                          <a:latin typeface="游ゴシック Medium" panose="020B0500000000000000" pitchFamily="50" charset="-128"/>
                          <a:ea typeface="游ゴシック Medium" panose="020B0500000000000000" pitchFamily="50" charset="-128"/>
                        </a:rPr>
                        <a:t>ネット</a:t>
                      </a:r>
                      <a:r>
                        <a:rPr kumimoji="1" lang="en-US" altLang="ja-JP" sz="1600" b="0" dirty="0">
                          <a:latin typeface="游ゴシック Medium" panose="020B0500000000000000" pitchFamily="50" charset="-128"/>
                          <a:ea typeface="游ゴシック Medium" panose="020B0500000000000000" pitchFamily="50" charset="-128"/>
                        </a:rPr>
                        <a:t>de</a:t>
                      </a:r>
                      <a:r>
                        <a:rPr kumimoji="1" lang="ja-JP" altLang="en-US" sz="1600" b="0" dirty="0">
                          <a:latin typeface="游ゴシック Medium" panose="020B0500000000000000" pitchFamily="50" charset="-128"/>
                          <a:ea typeface="游ゴシック Medium" panose="020B0500000000000000" pitchFamily="50" charset="-128"/>
                        </a:rPr>
                        <a:t>受付等</a:t>
                      </a:r>
                    </a:p>
                  </a:txBody>
                  <a:tcPr anchor="ctr">
                    <a:lnR w="3175" cap="flat" cmpd="sng" algn="ctr">
                      <a:solidFill>
                        <a:schemeClr val="tx1"/>
                      </a:solidFill>
                      <a:prstDash val="sysDash"/>
                      <a:round/>
                      <a:headEnd type="none" w="med" len="med"/>
                      <a:tailEnd type="none" w="med" len="med"/>
                    </a:lnR>
                    <a:lnT w="3175" cap="flat" cmpd="sng" algn="ctr">
                      <a:solidFill>
                        <a:schemeClr val="tx1"/>
                      </a:solidFill>
                      <a:prstDash val="sysDash"/>
                      <a:round/>
                      <a:headEnd type="none" w="med" len="med"/>
                      <a:tailEnd type="none" w="med" len="med"/>
                    </a:lnT>
                  </a:tcPr>
                </a:tc>
                <a:tc>
                  <a:txBody>
                    <a:bodyPr/>
                    <a:lstStyle/>
                    <a:p>
                      <a:pPr algn="ctr"/>
                      <a:r>
                        <a:rPr kumimoji="1" lang="ja-JP" altLang="en-US" sz="1600" b="0" dirty="0">
                          <a:latin typeface="游ゴシック Medium" panose="020B0500000000000000" pitchFamily="50" charset="-128"/>
                          <a:ea typeface="游ゴシック Medium" panose="020B0500000000000000" pitchFamily="50" charset="-128"/>
                        </a:rPr>
                        <a:t>ネット</a:t>
                      </a:r>
                      <a:r>
                        <a:rPr kumimoji="1" lang="en-US" altLang="ja-JP" sz="1600" b="0" dirty="0">
                          <a:latin typeface="游ゴシック Medium" panose="020B0500000000000000" pitchFamily="50" charset="-128"/>
                          <a:ea typeface="游ゴシック Medium" panose="020B0500000000000000" pitchFamily="50" charset="-128"/>
                        </a:rPr>
                        <a:t>de</a:t>
                      </a:r>
                      <a:r>
                        <a:rPr kumimoji="1" lang="ja-JP" altLang="en-US" sz="1600" b="0" dirty="0">
                          <a:latin typeface="游ゴシック Medium" panose="020B0500000000000000" pitchFamily="50" charset="-128"/>
                          <a:ea typeface="游ゴシック Medium" panose="020B0500000000000000" pitchFamily="50" charset="-128"/>
                        </a:rPr>
                        <a:t>顧問システム</a:t>
                      </a:r>
                    </a:p>
                  </a:txBody>
                  <a:tcPr anchor="ctr">
                    <a:lnL w="3175" cap="flat" cmpd="sng" algn="ctr">
                      <a:solidFill>
                        <a:schemeClr val="tx1"/>
                      </a:solidFill>
                      <a:prstDash val="sysDash"/>
                      <a:round/>
                      <a:headEnd type="none" w="med" len="med"/>
                      <a:tailEnd type="none" w="med" len="med"/>
                    </a:lnL>
                    <a:lnR w="9525" cap="flat" cmpd="sng" algn="ctr">
                      <a:solidFill>
                        <a:schemeClr val="tx1"/>
                      </a:solidFill>
                      <a:prstDash val="solid"/>
                      <a:round/>
                      <a:headEnd type="none" w="med" len="med"/>
                      <a:tailEnd type="none" w="med" len="med"/>
                    </a:lnR>
                    <a:lnT w="3175" cap="flat" cmpd="sng" algn="ctr">
                      <a:solidFill>
                        <a:schemeClr val="tx1"/>
                      </a:solidFill>
                      <a:prstDash val="sysDash"/>
                      <a:round/>
                      <a:headEnd type="none" w="med" len="med"/>
                      <a:tailEnd type="none" w="med" len="med"/>
                    </a:lnT>
                  </a:tcPr>
                </a:tc>
                <a:tc vMerge="1">
                  <a:txBody>
                    <a:bodyPr/>
                    <a:lstStyle/>
                    <a:p>
                      <a:endParaRPr kumimoji="1" lang="ja-JP" altLang="en-US"/>
                    </a:p>
                  </a:txBody>
                  <a:tcPr/>
                </a:tc>
                <a:extLst>
                  <a:ext uri="{0D108BD9-81ED-4DB2-BD59-A6C34878D82A}">
                    <a16:rowId xmlns:a16="http://schemas.microsoft.com/office/drawing/2014/main" val="10001"/>
                  </a:ext>
                </a:extLst>
              </a:tr>
              <a:tr h="4612262">
                <a:tc>
                  <a:txBody>
                    <a:bodyPr/>
                    <a:lstStyle/>
                    <a:p>
                      <a:endParaRPr kumimoji="1" lang="ja-JP" altLang="en-US" dirty="0"/>
                    </a:p>
                  </a:txBody>
                  <a:tcPr>
                    <a:lnR w="3175" cap="flat" cmpd="sng" algn="ctr">
                      <a:solidFill>
                        <a:schemeClr val="tx1"/>
                      </a:solidFill>
                      <a:prstDash val="sysDash"/>
                      <a:round/>
                      <a:headEnd type="none" w="med" len="med"/>
                      <a:tailEnd type="none" w="med" len="med"/>
                    </a:lnR>
                  </a:tcPr>
                </a:tc>
                <a:tc>
                  <a:txBody>
                    <a:bodyPr/>
                    <a:lstStyle/>
                    <a:p>
                      <a:endParaRPr kumimoji="1" lang="ja-JP" altLang="en-US" dirty="0"/>
                    </a:p>
                  </a:txBody>
                  <a:tcPr>
                    <a:lnL w="3175" cap="flat" cmpd="sng" algn="ctr">
                      <a:solidFill>
                        <a:schemeClr val="tx1"/>
                      </a:solidFill>
                      <a:prstDash val="sysDash"/>
                      <a:round/>
                      <a:headEnd type="none" w="med" len="med"/>
                      <a:tailEnd type="none" w="med" len="med"/>
                    </a:lnL>
                    <a:lnR w="9525" cap="flat" cmpd="sng" algn="ctr">
                      <a:solidFill>
                        <a:schemeClr val="tx1"/>
                      </a:solidFill>
                      <a:prstDash val="solid"/>
                      <a:round/>
                      <a:headEnd type="none" w="med" len="med"/>
                      <a:tailEnd type="none" w="med" len="med"/>
                    </a:lnR>
                  </a:tcPr>
                </a:tc>
                <a:tc>
                  <a:txBody>
                    <a:bodyPr/>
                    <a:lstStyle/>
                    <a:p>
                      <a:endParaRPr kumimoji="1" lang="ja-JP" altLang="en-US" dirty="0"/>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bl>
          </a:graphicData>
        </a:graphic>
      </p:graphicFrame>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15</a:t>
            </a:fld>
            <a:endParaRPr lang="en-US" altLang="ja-JP" dirty="0"/>
          </a:p>
        </p:txBody>
      </p:sp>
      <p:sp>
        <p:nvSpPr>
          <p:cNvPr id="6" name="タイトル 5"/>
          <p:cNvSpPr>
            <a:spLocks noGrp="1"/>
          </p:cNvSpPr>
          <p:nvPr>
            <p:ph type="title" idx="4294967295"/>
          </p:nvPr>
        </p:nvSpPr>
        <p:spPr>
          <a:xfrm>
            <a:off x="323528" y="115863"/>
            <a:ext cx="8218487" cy="504825"/>
          </a:xfrm>
        </p:spPr>
        <p:txBody>
          <a:bodyPr>
            <a:normAutofit/>
          </a:bodyPr>
          <a:lstStyle/>
          <a:p>
            <a:pPr algn="l"/>
            <a:r>
              <a:rPr lang="ja-JP" altLang="en-US" sz="1800" b="1" dirty="0"/>
              <a:t>◆退社設定（就業・明細システム利用停止の流れ等）</a:t>
            </a:r>
            <a:endParaRPr kumimoji="1" lang="ja-JP" altLang="en-US" sz="1800" b="1" dirty="0"/>
          </a:p>
        </p:txBody>
      </p:sp>
      <p:sp>
        <p:nvSpPr>
          <p:cNvPr id="38" name="テキスト ボックス 37"/>
          <p:cNvSpPr txBox="1"/>
          <p:nvPr/>
        </p:nvSpPr>
        <p:spPr>
          <a:xfrm>
            <a:off x="3491880" y="3950187"/>
            <a:ext cx="2880320" cy="584775"/>
          </a:xfrm>
          <a:prstGeom prst="rect">
            <a:avLst/>
          </a:prstGeom>
          <a:solidFill>
            <a:schemeClr val="accent5">
              <a:lumMod val="20000"/>
              <a:lumOff val="80000"/>
            </a:schemeClr>
          </a:solidFill>
          <a:ln w="6350">
            <a:solidFill>
              <a:schemeClr val="tx1"/>
            </a:solidFill>
          </a:ln>
        </p:spPr>
        <p:txBody>
          <a:bodyPr wrap="square" rtlCol="0">
            <a:spAutoFit/>
          </a:bodyPr>
          <a:lstStyle/>
          <a:p>
            <a:r>
              <a:rPr lang="ja-JP" altLang="en-US" sz="1600" dirty="0">
                <a:latin typeface="游ゴシック Medium" panose="020B0500000000000000" pitchFamily="50" charset="-128"/>
                <a:ea typeface="游ゴシック Medium" panose="020B0500000000000000" pitchFamily="50" charset="-128"/>
              </a:rPr>
              <a:t>①</a:t>
            </a:r>
            <a:r>
              <a:rPr lang="en-US" altLang="ja-JP" sz="1600" dirty="0">
                <a:latin typeface="游ゴシック Medium" panose="020B0500000000000000" pitchFamily="50" charset="-128"/>
                <a:ea typeface="游ゴシック Medium" panose="020B0500000000000000" pitchFamily="50" charset="-128"/>
              </a:rPr>
              <a:t>ID</a:t>
            </a:r>
            <a:r>
              <a:rPr lang="ja-JP" altLang="en-US" sz="1600" dirty="0">
                <a:latin typeface="游ゴシック Medium" panose="020B0500000000000000" pitchFamily="50" charset="-128"/>
                <a:ea typeface="游ゴシック Medium" panose="020B0500000000000000" pitchFamily="50" charset="-128"/>
              </a:rPr>
              <a:t>無効化</a:t>
            </a:r>
            <a:endParaRPr lang="en-US" altLang="ja-JP" sz="1600" dirty="0">
              <a:latin typeface="游ゴシック Medium" panose="020B0500000000000000" pitchFamily="50" charset="-128"/>
              <a:ea typeface="游ゴシック Medium" panose="020B0500000000000000" pitchFamily="50" charset="-128"/>
            </a:endParaRPr>
          </a:p>
          <a:p>
            <a:r>
              <a:rPr lang="ja-JP" altLang="en-US" sz="1600" dirty="0">
                <a:latin typeface="游ゴシック Medium" panose="020B0500000000000000" pitchFamily="50" charset="-128"/>
                <a:ea typeface="游ゴシック Medium" panose="020B0500000000000000" pitchFamily="50" charset="-128"/>
              </a:rPr>
              <a:t>②ライセンス利用停止</a:t>
            </a:r>
            <a:endParaRPr lang="en-US" altLang="ja-JP" sz="1600" dirty="0">
              <a:latin typeface="游ゴシック Medium" panose="020B0500000000000000" pitchFamily="50" charset="-128"/>
              <a:ea typeface="游ゴシック Medium" panose="020B0500000000000000" pitchFamily="50" charset="-128"/>
            </a:endParaRPr>
          </a:p>
        </p:txBody>
      </p:sp>
      <p:sp>
        <p:nvSpPr>
          <p:cNvPr id="16" name="テキスト ボックス 15"/>
          <p:cNvSpPr txBox="1"/>
          <p:nvPr/>
        </p:nvSpPr>
        <p:spPr>
          <a:xfrm>
            <a:off x="611560" y="1679322"/>
            <a:ext cx="1296144" cy="338554"/>
          </a:xfrm>
          <a:prstGeom prst="rect">
            <a:avLst/>
          </a:prstGeom>
          <a:noFill/>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≪退社後≫</a:t>
            </a:r>
          </a:p>
        </p:txBody>
      </p:sp>
      <p:sp>
        <p:nvSpPr>
          <p:cNvPr id="19" name="テキスト ボックス 18"/>
          <p:cNvSpPr txBox="1"/>
          <p:nvPr/>
        </p:nvSpPr>
        <p:spPr>
          <a:xfrm>
            <a:off x="611560" y="3950187"/>
            <a:ext cx="2016224" cy="338554"/>
          </a:xfrm>
          <a:prstGeom prst="rect">
            <a:avLst/>
          </a:prstGeom>
          <a:noFill/>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≪退社 </a:t>
            </a:r>
            <a:r>
              <a:rPr lang="ja-JP" altLang="en-US" sz="1600" dirty="0">
                <a:latin typeface="游ゴシック Medium" panose="020B0500000000000000" pitchFamily="50" charset="-128"/>
                <a:ea typeface="游ゴシック Medium" panose="020B0500000000000000" pitchFamily="50" charset="-128"/>
              </a:rPr>
              <a:t>数ヵ月</a:t>
            </a:r>
            <a:r>
              <a:rPr kumimoji="1" lang="ja-JP" altLang="en-US" sz="1600" dirty="0">
                <a:latin typeface="游ゴシック Medium" panose="020B0500000000000000" pitchFamily="50" charset="-128"/>
                <a:ea typeface="游ゴシック Medium" panose="020B0500000000000000" pitchFamily="50" charset="-128"/>
              </a:rPr>
              <a:t>後≫</a:t>
            </a:r>
          </a:p>
        </p:txBody>
      </p:sp>
      <p:sp>
        <p:nvSpPr>
          <p:cNvPr id="21" name="テキスト ボックス 20"/>
          <p:cNvSpPr txBox="1"/>
          <p:nvPr/>
        </p:nvSpPr>
        <p:spPr>
          <a:xfrm>
            <a:off x="4067944" y="5229200"/>
            <a:ext cx="1584176" cy="584775"/>
          </a:xfrm>
          <a:prstGeom prst="rect">
            <a:avLst/>
          </a:prstGeom>
          <a:noFill/>
          <a:ln w="12700" cmpd="dbl">
            <a:solidFill>
              <a:schemeClr val="tx1"/>
            </a:solidFill>
          </a:ln>
        </p:spPr>
        <p:txBody>
          <a:bodyPr wrap="square" rtlCol="0">
            <a:spAutoFit/>
          </a:bodyPr>
          <a:lstStyle/>
          <a:p>
            <a:pPr algn="ctr"/>
            <a:r>
              <a:rPr lang="ja-JP" altLang="en-US" sz="1600" dirty="0">
                <a:latin typeface="游ゴシック Medium" panose="020B0500000000000000" pitchFamily="50" charset="-128"/>
                <a:ea typeface="游ゴシック Medium" panose="020B0500000000000000" pitchFamily="50" charset="-128"/>
              </a:rPr>
              <a:t>システム利用停止</a:t>
            </a:r>
            <a:endParaRPr kumimoji="1" lang="ja-JP" altLang="en-US" sz="1600" dirty="0">
              <a:latin typeface="游ゴシック Medium" panose="020B0500000000000000" pitchFamily="50" charset="-128"/>
              <a:ea typeface="游ゴシック Medium" panose="020B0500000000000000" pitchFamily="50" charset="-128"/>
            </a:endParaRPr>
          </a:p>
        </p:txBody>
      </p:sp>
      <p:cxnSp>
        <p:nvCxnSpPr>
          <p:cNvPr id="22" name="直線矢印コネクタ 21"/>
          <p:cNvCxnSpPr/>
          <p:nvPr/>
        </p:nvCxnSpPr>
        <p:spPr>
          <a:xfrm>
            <a:off x="4788024" y="4797152"/>
            <a:ext cx="0" cy="2880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角丸四角形 23"/>
          <p:cNvSpPr/>
          <p:nvPr/>
        </p:nvSpPr>
        <p:spPr>
          <a:xfrm>
            <a:off x="6732240" y="1916832"/>
            <a:ext cx="1872208" cy="1152128"/>
          </a:xfrm>
          <a:prstGeom prst="roundRect">
            <a:avLst/>
          </a:prstGeom>
          <a:ln w="19050">
            <a:solidFill>
              <a:schemeClr val="tx2"/>
            </a:solidFill>
            <a:prstDash val="dash"/>
          </a:ln>
        </p:spPr>
        <p:style>
          <a:lnRef idx="2">
            <a:schemeClr val="dk1"/>
          </a:lnRef>
          <a:fillRef idx="1">
            <a:schemeClr val="lt1"/>
          </a:fillRef>
          <a:effectRef idx="0">
            <a:schemeClr val="dk1"/>
          </a:effectRef>
          <a:fontRef idx="minor">
            <a:schemeClr val="dk1"/>
          </a:fontRef>
        </p:style>
        <p:txBody>
          <a:bodyPr rtlCol="0" anchor="ctr"/>
          <a:lstStyle/>
          <a:p>
            <a:pPr>
              <a:spcBef>
                <a:spcPts val="600"/>
              </a:spcBef>
            </a:pPr>
            <a:r>
              <a:rPr lang="ja-JP" altLang="en-US" sz="1300" dirty="0">
                <a:solidFill>
                  <a:schemeClr val="tx1"/>
                </a:solidFill>
                <a:latin typeface="游ゴシック Medium" panose="020B0500000000000000" pitchFamily="50" charset="-128"/>
                <a:ea typeface="游ゴシック Medium" panose="020B0500000000000000" pitchFamily="50" charset="-128"/>
              </a:rPr>
              <a:t>雇用保険・社会保険の喪失手続きを進めさせていただきます。</a:t>
            </a:r>
            <a:endParaRPr kumimoji="1" lang="ja-JP" altLang="en-US" sz="1300" dirty="0">
              <a:solidFill>
                <a:schemeClr val="tx1"/>
              </a:solidFill>
              <a:latin typeface="游ゴシック Medium" panose="020B0500000000000000" pitchFamily="50" charset="-128"/>
              <a:ea typeface="游ゴシック Medium" panose="020B0500000000000000" pitchFamily="50" charset="-128"/>
            </a:endParaRPr>
          </a:p>
        </p:txBody>
      </p:sp>
      <p:cxnSp>
        <p:nvCxnSpPr>
          <p:cNvPr id="9" name="直線矢印コネクタ 8"/>
          <p:cNvCxnSpPr/>
          <p:nvPr/>
        </p:nvCxnSpPr>
        <p:spPr>
          <a:xfrm>
            <a:off x="2843808" y="2204864"/>
            <a:ext cx="381642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3491880" y="2420888"/>
            <a:ext cx="2880320" cy="338554"/>
          </a:xfrm>
          <a:prstGeom prst="rect">
            <a:avLst/>
          </a:prstGeom>
          <a:solidFill>
            <a:schemeClr val="accent5">
              <a:lumMod val="20000"/>
              <a:lumOff val="80000"/>
            </a:schemeClr>
          </a:solidFill>
          <a:ln w="6350">
            <a:solidFill>
              <a:schemeClr val="tx1"/>
            </a:solidFill>
          </a:ln>
        </p:spPr>
        <p:txBody>
          <a:bodyPr wrap="square" rtlCol="0">
            <a:spAutoFit/>
          </a:bodyPr>
          <a:lstStyle/>
          <a:p>
            <a:pPr algn="ctr"/>
            <a:r>
              <a:rPr lang="en-US" altLang="ja-JP" sz="1600" dirty="0">
                <a:latin typeface="游ゴシック Medium" panose="020B0500000000000000" pitchFamily="50" charset="-128"/>
                <a:ea typeface="游ゴシック Medium" panose="020B0500000000000000" pitchFamily="50" charset="-128"/>
              </a:rPr>
              <a:t>【</a:t>
            </a:r>
            <a:r>
              <a:rPr lang="ja-JP" altLang="en-US" sz="1600" dirty="0">
                <a:latin typeface="游ゴシック Medium" panose="020B0500000000000000" pitchFamily="50" charset="-128"/>
                <a:ea typeface="游ゴシック Medium" panose="020B0500000000000000" pitchFamily="50" charset="-128"/>
              </a:rPr>
              <a:t>システムの停止設定</a:t>
            </a:r>
            <a:r>
              <a:rPr lang="en-US" altLang="ja-JP" sz="1600" dirty="0">
                <a:latin typeface="游ゴシック Medium" panose="020B0500000000000000" pitchFamily="50" charset="-128"/>
                <a:ea typeface="游ゴシック Medium" panose="020B0500000000000000" pitchFamily="50" charset="-128"/>
              </a:rPr>
              <a:t>】</a:t>
            </a:r>
          </a:p>
        </p:txBody>
      </p:sp>
      <p:cxnSp>
        <p:nvCxnSpPr>
          <p:cNvPr id="15" name="直線矢印コネクタ 14"/>
          <p:cNvCxnSpPr/>
          <p:nvPr/>
        </p:nvCxnSpPr>
        <p:spPr>
          <a:xfrm>
            <a:off x="4932040" y="2852936"/>
            <a:ext cx="0" cy="8640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554E2447-9A1F-D5E2-F606-FB83F6BECD09}"/>
              </a:ext>
            </a:extLst>
          </p:cNvPr>
          <p:cNvSpPr txBox="1"/>
          <p:nvPr/>
        </p:nvSpPr>
        <p:spPr>
          <a:xfrm>
            <a:off x="637935" y="2005389"/>
            <a:ext cx="2592288" cy="584775"/>
          </a:xfrm>
          <a:prstGeom prst="rect">
            <a:avLst/>
          </a:prstGeom>
          <a:solidFill>
            <a:schemeClr val="accent5">
              <a:lumMod val="20000"/>
              <a:lumOff val="80000"/>
            </a:schemeClr>
          </a:solidFill>
          <a:ln w="6350">
            <a:solidFill>
              <a:schemeClr val="tx1"/>
            </a:solidFill>
          </a:ln>
        </p:spPr>
        <p:txBody>
          <a:bodyPr wrap="square" rtlCol="0">
            <a:spAutoFit/>
          </a:bodyPr>
          <a:lstStyle/>
          <a:p>
            <a:r>
              <a:rPr lang="ja-JP" altLang="en-US" sz="1600" dirty="0">
                <a:latin typeface="游ゴシック Medium" panose="020B0500000000000000" pitchFamily="50" charset="-128"/>
                <a:ea typeface="游ゴシック Medium" panose="020B0500000000000000" pitchFamily="50" charset="-128"/>
              </a:rPr>
              <a:t>必要情報をネット</a:t>
            </a:r>
            <a:r>
              <a:rPr lang="en-US" altLang="ja-JP" sz="1600" dirty="0">
                <a:latin typeface="游ゴシック Medium" panose="020B0500000000000000" pitchFamily="50" charset="-128"/>
                <a:ea typeface="游ゴシック Medium" panose="020B0500000000000000" pitchFamily="50" charset="-128"/>
              </a:rPr>
              <a:t>de</a:t>
            </a:r>
            <a:r>
              <a:rPr lang="ja-JP" altLang="en-US" sz="1600" dirty="0">
                <a:latin typeface="游ゴシック Medium" panose="020B0500000000000000" pitchFamily="50" charset="-128"/>
                <a:ea typeface="游ゴシック Medium" panose="020B0500000000000000" pitchFamily="50" charset="-128"/>
              </a:rPr>
              <a:t>受付よりご連絡ください</a:t>
            </a:r>
            <a:endParaRPr lang="en-US" altLang="ja-JP" sz="1600" dirty="0">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1759775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p:cNvPicPr>
            <a:picLocks noChangeAspect="1"/>
          </p:cNvPicPr>
          <p:nvPr/>
        </p:nvPicPr>
        <p:blipFill>
          <a:blip r:embed="rId2"/>
          <a:stretch>
            <a:fillRect/>
          </a:stretch>
        </p:blipFill>
        <p:spPr>
          <a:xfrm>
            <a:off x="971600" y="1556792"/>
            <a:ext cx="7155228" cy="4625602"/>
          </a:xfrm>
          <a:prstGeom prst="rect">
            <a:avLst/>
          </a:prstGeom>
        </p:spPr>
      </p:pic>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16</a:t>
            </a:fld>
            <a:endParaRPr lang="en-US" altLang="ja-JP" dirty="0"/>
          </a:p>
        </p:txBody>
      </p:sp>
      <p:sp>
        <p:nvSpPr>
          <p:cNvPr id="21" name="タイトル 5"/>
          <p:cNvSpPr txBox="1">
            <a:spLocks/>
          </p:cNvSpPr>
          <p:nvPr/>
        </p:nvSpPr>
        <p:spPr>
          <a:xfrm>
            <a:off x="467544" y="620688"/>
            <a:ext cx="8219256" cy="4536504"/>
          </a:xfrm>
          <a:prstGeom prst="rect">
            <a:avLst/>
          </a:prstGeom>
        </p:spPr>
        <p:txBody>
          <a:bodyPr vert="horz" lIns="91440" tIns="45720" rIns="91440" bIns="45720" rtlCol="0" anchor="t">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dirty="0">
                <a:latin typeface="游ゴシック Medium" panose="020B0500000000000000" pitchFamily="50" charset="-128"/>
                <a:ea typeface="游ゴシック Medium" panose="020B0500000000000000" pitchFamily="50" charset="-128"/>
              </a:rPr>
              <a:t>①</a:t>
            </a:r>
            <a:r>
              <a:rPr lang="en-US" altLang="ja-JP" sz="2000" dirty="0">
                <a:latin typeface="游ゴシック Medium" panose="020B0500000000000000" pitchFamily="50" charset="-128"/>
                <a:ea typeface="游ゴシック Medium" panose="020B0500000000000000" pitchFamily="50" charset="-128"/>
              </a:rPr>
              <a:t>ID</a:t>
            </a:r>
            <a:r>
              <a:rPr lang="ja-JP" altLang="en-US" sz="2000" dirty="0">
                <a:latin typeface="游ゴシック Medium" panose="020B0500000000000000" pitchFamily="50" charset="-128"/>
                <a:ea typeface="游ゴシック Medium" panose="020B0500000000000000" pitchFamily="50" charset="-128"/>
              </a:rPr>
              <a:t>無効化</a:t>
            </a:r>
            <a:r>
              <a:rPr lang="ja-JP" altLang="en-US" sz="1600" dirty="0">
                <a:latin typeface="游ゴシック Medium" panose="020B0500000000000000" pitchFamily="50" charset="-128"/>
                <a:ea typeface="游ゴシック Medium" panose="020B0500000000000000" pitchFamily="50" charset="-128"/>
              </a:rPr>
              <a:t>･･･≪退社 数ヵ月後≫</a:t>
            </a:r>
            <a:br>
              <a:rPr lang="en-US" altLang="ja-JP" sz="1800" dirty="0">
                <a:latin typeface="游ゴシック Medium" panose="020B0500000000000000" pitchFamily="50" charset="-128"/>
                <a:ea typeface="游ゴシック Medium" panose="020B0500000000000000" pitchFamily="50" charset="-128"/>
              </a:rPr>
            </a:br>
            <a:endParaRPr lang="en-US" altLang="ja-JP" sz="1400" dirty="0">
              <a:latin typeface="游ゴシック Medium" panose="020B0500000000000000" pitchFamily="50" charset="-128"/>
              <a:ea typeface="游ゴシック Medium" panose="020B0500000000000000" pitchFamily="50" charset="-128"/>
            </a:endParaRPr>
          </a:p>
          <a:p>
            <a:pPr algn="l"/>
            <a:r>
              <a:rPr lang="ja-JP" altLang="en-US" sz="1200" dirty="0">
                <a:latin typeface="游ゴシック Medium" panose="020B0500000000000000" pitchFamily="50" charset="-128"/>
                <a:ea typeface="游ゴシック Medium" panose="020B0500000000000000" pitchFamily="50" charset="-128"/>
              </a:rPr>
              <a:t>１）従業員を選択し、≪権限変更≫クリックします。</a:t>
            </a:r>
            <a:br>
              <a:rPr lang="en-US" altLang="ja-JP" sz="1200" dirty="0">
                <a:latin typeface="游ゴシック Medium" panose="020B0500000000000000" pitchFamily="50" charset="-128"/>
                <a:ea typeface="游ゴシック Medium" panose="020B0500000000000000" pitchFamily="50" charset="-128"/>
              </a:rPr>
            </a:br>
            <a:endParaRPr lang="ja-JP" altLang="en-US" sz="1200" dirty="0">
              <a:latin typeface="游ゴシック Medium" panose="020B0500000000000000" pitchFamily="50" charset="-128"/>
              <a:ea typeface="游ゴシック Medium" panose="020B0500000000000000" pitchFamily="50" charset="-128"/>
            </a:endParaRPr>
          </a:p>
        </p:txBody>
      </p:sp>
      <p:sp>
        <p:nvSpPr>
          <p:cNvPr id="4" name="円/楕円 3"/>
          <p:cNvSpPr/>
          <p:nvPr/>
        </p:nvSpPr>
        <p:spPr>
          <a:xfrm>
            <a:off x="2411760" y="4293096"/>
            <a:ext cx="576064" cy="4320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5940152" y="3068960"/>
            <a:ext cx="576064" cy="4320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右矢印 6"/>
          <p:cNvSpPr/>
          <p:nvPr/>
        </p:nvSpPr>
        <p:spPr>
          <a:xfrm rot="20425982" flipV="1">
            <a:off x="2989989" y="3871952"/>
            <a:ext cx="3095342" cy="116646"/>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四角形吹き出し 26"/>
          <p:cNvSpPr/>
          <p:nvPr/>
        </p:nvSpPr>
        <p:spPr>
          <a:xfrm>
            <a:off x="5076056" y="4869160"/>
            <a:ext cx="3096344" cy="792088"/>
          </a:xfrm>
          <a:prstGeom prst="wedgeRectCallout">
            <a:avLst>
              <a:gd name="adj1" fmla="val -41528"/>
              <a:gd name="adj2" fmla="val 69301"/>
            </a:avLst>
          </a:prstGeom>
          <a:ln>
            <a:solidFill>
              <a:schemeClr val="accent6">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b="1" dirty="0">
                <a:solidFill>
                  <a:schemeClr val="accent6">
                    <a:lumMod val="75000"/>
                  </a:schemeClr>
                </a:solidFill>
                <a:latin typeface="游ゴシック Medium" panose="020B0500000000000000" pitchFamily="50" charset="-128"/>
                <a:ea typeface="游ゴシック Medium" panose="020B0500000000000000" pitchFamily="50" charset="-128"/>
              </a:rPr>
              <a:t>ご注意ください！！</a:t>
            </a:r>
            <a:endParaRPr kumimoji="1" lang="en-US" altLang="ja-JP" sz="1200" b="1" dirty="0">
              <a:solidFill>
                <a:schemeClr val="accent6">
                  <a:lumMod val="75000"/>
                </a:schemeClr>
              </a:solidFill>
              <a:latin typeface="游ゴシック Medium" panose="020B0500000000000000" pitchFamily="50" charset="-128"/>
              <a:ea typeface="游ゴシック Medium" panose="020B0500000000000000" pitchFamily="50" charset="-128"/>
            </a:endParaRPr>
          </a:p>
          <a:p>
            <a:pPr algn="ctr"/>
            <a:r>
              <a:rPr lang="ja-JP" altLang="en-US" sz="1200" dirty="0">
                <a:solidFill>
                  <a:schemeClr val="accent6">
                    <a:lumMod val="75000"/>
                  </a:schemeClr>
                </a:solidFill>
                <a:latin typeface="游ゴシック Medium" panose="020B0500000000000000" pitchFamily="50" charset="-128"/>
                <a:ea typeface="游ゴシック Medium" panose="020B0500000000000000" pitchFamily="50" charset="-128"/>
              </a:rPr>
              <a:t>≪</a:t>
            </a:r>
            <a:r>
              <a:rPr kumimoji="1" lang="ja-JP" altLang="en-US" sz="1200" dirty="0">
                <a:solidFill>
                  <a:schemeClr val="accent6">
                    <a:lumMod val="75000"/>
                  </a:schemeClr>
                </a:solidFill>
                <a:latin typeface="游ゴシック Medium" panose="020B0500000000000000" pitchFamily="50" charset="-128"/>
                <a:ea typeface="游ゴシック Medium" panose="020B0500000000000000" pitchFamily="50" charset="-128"/>
              </a:rPr>
              <a:t>ログイン</a:t>
            </a:r>
            <a:r>
              <a:rPr kumimoji="1" lang="en-US" altLang="ja-JP" sz="1200" dirty="0">
                <a:solidFill>
                  <a:schemeClr val="accent6">
                    <a:lumMod val="75000"/>
                  </a:schemeClr>
                </a:solidFill>
                <a:latin typeface="游ゴシック Medium" panose="020B0500000000000000" pitchFamily="50" charset="-128"/>
                <a:ea typeface="游ゴシック Medium" panose="020B0500000000000000" pitchFamily="50" charset="-128"/>
              </a:rPr>
              <a:t>ID</a:t>
            </a:r>
            <a:r>
              <a:rPr kumimoji="1" lang="ja-JP" altLang="en-US" sz="1200" dirty="0">
                <a:solidFill>
                  <a:schemeClr val="accent6">
                    <a:lumMod val="75000"/>
                  </a:schemeClr>
                </a:solidFill>
                <a:latin typeface="游ゴシック Medium" panose="020B0500000000000000" pitchFamily="50" charset="-128"/>
                <a:ea typeface="游ゴシック Medium" panose="020B0500000000000000" pitchFamily="50" charset="-128"/>
              </a:rPr>
              <a:t>削除≫は、個人データが全て削除となります。</a:t>
            </a:r>
            <a:endParaRPr kumimoji="1" lang="en-US" altLang="ja-JP" sz="1200" dirty="0">
              <a:solidFill>
                <a:schemeClr val="accent6">
                  <a:lumMod val="75000"/>
                </a:schemeClr>
              </a:solidFill>
              <a:latin typeface="游ゴシック Medium" panose="020B0500000000000000" pitchFamily="50" charset="-128"/>
              <a:ea typeface="游ゴシック Medium" panose="020B0500000000000000" pitchFamily="50" charset="-128"/>
            </a:endParaRPr>
          </a:p>
        </p:txBody>
      </p:sp>
      <p:sp>
        <p:nvSpPr>
          <p:cNvPr id="10" name="テキスト ボックス 9"/>
          <p:cNvSpPr txBox="1"/>
          <p:nvPr/>
        </p:nvSpPr>
        <p:spPr>
          <a:xfrm>
            <a:off x="107504" y="44624"/>
            <a:ext cx="8352928" cy="400110"/>
          </a:xfrm>
          <a:prstGeom prst="rect">
            <a:avLst/>
          </a:prstGeom>
          <a:noFill/>
        </p:spPr>
        <p:txBody>
          <a:bodyPr wrap="square" rtlCol="0">
            <a:spAutoFit/>
          </a:bodyPr>
          <a:lstStyle/>
          <a:p>
            <a:r>
              <a:rPr kumimoji="1" lang="en-US" altLang="ja-JP" sz="2000" dirty="0">
                <a:latin typeface="游ゴシック Medium" panose="020B0500000000000000" pitchFamily="50" charset="-128"/>
                <a:ea typeface="游ゴシック Medium" panose="020B0500000000000000" pitchFamily="50" charset="-128"/>
              </a:rPr>
              <a:t>【</a:t>
            </a:r>
            <a:r>
              <a:rPr lang="en-US" altLang="ja-JP" sz="2000" dirty="0">
                <a:latin typeface="游ゴシック Medium" panose="020B0500000000000000" pitchFamily="50" charset="-128"/>
                <a:ea typeface="游ゴシック Medium" panose="020B0500000000000000" pitchFamily="50" charset="-128"/>
              </a:rPr>
              <a:t> </a:t>
            </a:r>
            <a:r>
              <a:rPr lang="ja-JP" altLang="en-US" sz="2000" dirty="0">
                <a:latin typeface="游ゴシック Medium" panose="020B0500000000000000" pitchFamily="50" charset="-128"/>
                <a:ea typeface="游ゴシック Medium" panose="020B0500000000000000" pitchFamily="50" charset="-128"/>
              </a:rPr>
              <a:t>明細システムの停止設定</a:t>
            </a:r>
            <a:r>
              <a:rPr kumimoji="1" lang="en-US" altLang="ja-JP" sz="2000" dirty="0">
                <a:latin typeface="游ゴシック Medium" panose="020B0500000000000000" pitchFamily="50" charset="-128"/>
                <a:ea typeface="游ゴシック Medium" panose="020B0500000000000000" pitchFamily="50" charset="-128"/>
              </a:rPr>
              <a:t>】</a:t>
            </a:r>
            <a:endParaRPr kumimoji="1" lang="ja-JP" altLang="en-US" sz="2000" dirty="0">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2581877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rotWithShape="1">
          <a:blip r:embed="rId2"/>
          <a:srcRect l="172" t="20522" r="1"/>
          <a:stretch/>
        </p:blipFill>
        <p:spPr>
          <a:xfrm>
            <a:off x="827584" y="1700808"/>
            <a:ext cx="7479167" cy="1481654"/>
          </a:xfrm>
          <a:prstGeom prst="rect">
            <a:avLst/>
          </a:prstGeom>
        </p:spPr>
      </p:pic>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17</a:t>
            </a:fld>
            <a:endParaRPr lang="en-US" altLang="ja-JP" dirty="0"/>
          </a:p>
        </p:txBody>
      </p:sp>
      <p:sp>
        <p:nvSpPr>
          <p:cNvPr id="6" name="タイトル 5"/>
          <p:cNvSpPr>
            <a:spLocks noGrp="1"/>
          </p:cNvSpPr>
          <p:nvPr>
            <p:ph type="title" idx="4294967295"/>
          </p:nvPr>
        </p:nvSpPr>
        <p:spPr>
          <a:xfrm>
            <a:off x="925513" y="908050"/>
            <a:ext cx="8218487" cy="5113338"/>
          </a:xfrm>
        </p:spPr>
        <p:txBody>
          <a:bodyPr anchor="t">
            <a:normAutofit/>
          </a:bodyPr>
          <a:lstStyle/>
          <a:p>
            <a:pPr algn="l">
              <a:spcBef>
                <a:spcPts val="1800"/>
              </a:spcBef>
            </a:pPr>
            <a:br>
              <a:rPr lang="en-US" altLang="ja-JP" sz="1200" dirty="0"/>
            </a:br>
            <a:r>
              <a:rPr lang="ja-JP" altLang="en-US" sz="1200" dirty="0"/>
              <a:t>２）確認画面で、従業員の権限を「無効」を選択し、≪確定≫をクリックします。</a:t>
            </a:r>
            <a:br>
              <a:rPr lang="en-US" altLang="ja-JP" sz="1200" dirty="0"/>
            </a:br>
            <a:r>
              <a:rPr lang="en-US" altLang="ja-JP" sz="1200" dirty="0"/>
              <a:t>     </a:t>
            </a:r>
            <a:endParaRPr kumimoji="1" lang="ja-JP" altLang="en-US" sz="1200" dirty="0"/>
          </a:p>
        </p:txBody>
      </p:sp>
      <p:sp>
        <p:nvSpPr>
          <p:cNvPr id="5" name="円/楕円 4"/>
          <p:cNvSpPr/>
          <p:nvPr/>
        </p:nvSpPr>
        <p:spPr>
          <a:xfrm>
            <a:off x="6228184" y="2636912"/>
            <a:ext cx="864096"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楕円 3"/>
          <p:cNvSpPr/>
          <p:nvPr/>
        </p:nvSpPr>
        <p:spPr>
          <a:xfrm>
            <a:off x="4499992" y="2060848"/>
            <a:ext cx="1080120" cy="86409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p:cNvCxnSpPr/>
          <p:nvPr/>
        </p:nvCxnSpPr>
        <p:spPr>
          <a:xfrm>
            <a:off x="3347864" y="1340768"/>
            <a:ext cx="1296144" cy="792088"/>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角丸四角形 18"/>
          <p:cNvSpPr/>
          <p:nvPr/>
        </p:nvSpPr>
        <p:spPr>
          <a:xfrm>
            <a:off x="1043608" y="3789040"/>
            <a:ext cx="7128792" cy="1080120"/>
          </a:xfrm>
          <a:prstGeom prst="roundRect">
            <a:avLst/>
          </a:prstGeom>
          <a:noFill/>
          <a:ln cmpd="sng">
            <a:solidFill>
              <a:schemeClr val="accent6">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115616" y="3933056"/>
            <a:ext cx="6912768" cy="1015663"/>
          </a:xfrm>
          <a:prstGeom prst="rect">
            <a:avLst/>
          </a:prstGeom>
          <a:noFill/>
        </p:spPr>
        <p:txBody>
          <a:bodyPr wrap="square" rtlCol="0">
            <a:spAutoFit/>
          </a:bodyPr>
          <a:lstStyle/>
          <a:p>
            <a:r>
              <a:rPr lang="ja-JP" altLang="en-US" sz="1500" dirty="0">
                <a:solidFill>
                  <a:schemeClr val="accent6">
                    <a:lumMod val="75000"/>
                  </a:schemeClr>
                </a:solidFill>
                <a:latin typeface="游ゴシック Medium" panose="020B0500000000000000" pitchFamily="50" charset="-128"/>
                <a:ea typeface="游ゴシック Medium" panose="020B0500000000000000" pitchFamily="50" charset="-128"/>
              </a:rPr>
              <a:t>「無効」で登録した場合、ご本人がシステムにログインできなくなります。</a:t>
            </a:r>
            <a:endParaRPr lang="en-US" altLang="ja-JP" sz="1500" dirty="0">
              <a:solidFill>
                <a:schemeClr val="accent6">
                  <a:lumMod val="75000"/>
                </a:schemeClr>
              </a:solidFill>
              <a:latin typeface="游ゴシック Medium" panose="020B0500000000000000" pitchFamily="50" charset="-128"/>
              <a:ea typeface="游ゴシック Medium" panose="020B0500000000000000" pitchFamily="50" charset="-128"/>
            </a:endParaRPr>
          </a:p>
          <a:p>
            <a:r>
              <a:rPr lang="ja-JP" altLang="en-US" sz="1500" dirty="0">
                <a:solidFill>
                  <a:schemeClr val="accent6">
                    <a:lumMod val="75000"/>
                  </a:schemeClr>
                </a:solidFill>
                <a:latin typeface="游ゴシック Medium" panose="020B0500000000000000" pitchFamily="50" charset="-128"/>
                <a:ea typeface="游ゴシック Medium" panose="020B0500000000000000" pitchFamily="50" charset="-128"/>
              </a:rPr>
              <a:t>退職後すぐに変更してしまうと、ご本人が最終の給与明細を見ることができなくなってしまいますので、退社 数ヵ月後をお勧めいたします。</a:t>
            </a:r>
            <a:endParaRPr lang="en-US" altLang="ja-JP" sz="1500" dirty="0">
              <a:solidFill>
                <a:schemeClr val="accent6">
                  <a:lumMod val="75000"/>
                </a:schemeClr>
              </a:solidFill>
              <a:latin typeface="游ゴシック Medium" panose="020B0500000000000000" pitchFamily="50" charset="-128"/>
              <a:ea typeface="游ゴシック Medium" panose="020B0500000000000000" pitchFamily="50" charset="-128"/>
            </a:endParaRPr>
          </a:p>
          <a:p>
            <a:endParaRPr lang="en-US" altLang="ja-JP" sz="1500" dirty="0">
              <a:solidFill>
                <a:schemeClr val="accent6">
                  <a:lumMod val="75000"/>
                </a:schemeClr>
              </a:solidFill>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975417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9267BD94-FE9A-9489-8961-3A9360BC254D}"/>
              </a:ext>
            </a:extLst>
          </p:cNvPr>
          <p:cNvSpPr>
            <a:spLocks noGrp="1"/>
          </p:cNvSpPr>
          <p:nvPr>
            <p:ph idx="1"/>
          </p:nvPr>
        </p:nvSpPr>
        <p:spPr/>
        <p:txBody>
          <a:bodyPr/>
          <a:lstStyle/>
          <a:p>
            <a:endParaRPr lang="ja-JP" altLang="en-US" dirty="0"/>
          </a:p>
        </p:txBody>
      </p:sp>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18</a:t>
            </a:fld>
            <a:endParaRPr lang="en-US" altLang="ja-JP" dirty="0"/>
          </a:p>
        </p:txBody>
      </p:sp>
      <p:sp>
        <p:nvSpPr>
          <p:cNvPr id="6" name="タイトル 5"/>
          <p:cNvSpPr>
            <a:spLocks noGrp="1"/>
          </p:cNvSpPr>
          <p:nvPr>
            <p:ph type="title" idx="4294967295"/>
          </p:nvPr>
        </p:nvSpPr>
        <p:spPr>
          <a:xfrm>
            <a:off x="467544" y="1033429"/>
            <a:ext cx="8218487" cy="4608513"/>
          </a:xfrm>
        </p:spPr>
        <p:txBody>
          <a:bodyPr anchor="t">
            <a:normAutofit/>
          </a:bodyPr>
          <a:lstStyle/>
          <a:p>
            <a:pPr algn="l">
              <a:spcBef>
                <a:spcPts val="1800"/>
              </a:spcBef>
            </a:pPr>
            <a:br>
              <a:rPr lang="en-US" altLang="ja-JP" sz="1200" dirty="0"/>
            </a:br>
            <a:r>
              <a:rPr lang="ja-JP" altLang="en-US" sz="1200" dirty="0"/>
              <a:t>２）　従業員を選択し、≪解除≫をクリックします。</a:t>
            </a:r>
            <a:endParaRPr kumimoji="1" lang="ja-JP" altLang="en-US" sz="1200" dirty="0"/>
          </a:p>
        </p:txBody>
      </p:sp>
      <p:pic>
        <p:nvPicPr>
          <p:cNvPr id="4" name="図 3"/>
          <p:cNvPicPr>
            <a:picLocks noChangeAspect="1"/>
          </p:cNvPicPr>
          <p:nvPr/>
        </p:nvPicPr>
        <p:blipFill>
          <a:blip r:embed="rId2"/>
          <a:stretch>
            <a:fillRect/>
          </a:stretch>
        </p:blipFill>
        <p:spPr>
          <a:xfrm>
            <a:off x="755576" y="1556792"/>
            <a:ext cx="7272808" cy="4625249"/>
          </a:xfrm>
          <a:prstGeom prst="rect">
            <a:avLst/>
          </a:prstGeom>
        </p:spPr>
      </p:pic>
      <p:sp>
        <p:nvSpPr>
          <p:cNvPr id="7" name="円/楕円 6"/>
          <p:cNvSpPr/>
          <p:nvPr/>
        </p:nvSpPr>
        <p:spPr>
          <a:xfrm>
            <a:off x="2339752" y="5013176"/>
            <a:ext cx="576064" cy="576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5940152" y="2924944"/>
            <a:ext cx="792088"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右矢印 13"/>
          <p:cNvSpPr/>
          <p:nvPr/>
        </p:nvSpPr>
        <p:spPr>
          <a:xfrm rot="19956184" flipV="1">
            <a:off x="2843406" y="4269271"/>
            <a:ext cx="3368340" cy="119656"/>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5"/>
          <p:cNvSpPr txBox="1">
            <a:spLocks/>
          </p:cNvSpPr>
          <p:nvPr/>
        </p:nvSpPr>
        <p:spPr>
          <a:xfrm>
            <a:off x="467544" y="260648"/>
            <a:ext cx="8219256" cy="1008112"/>
          </a:xfrm>
          <a:prstGeom prst="rect">
            <a:avLst/>
          </a:prstGeom>
        </p:spPr>
        <p:txBody>
          <a:bodyPr vert="horz" lIns="91440" tIns="45720" rIns="91440" bIns="45720" rtlCol="0" anchor="t">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dirty="0">
                <a:latin typeface="游ゴシック Medium" panose="020B0500000000000000" pitchFamily="50" charset="-128"/>
                <a:ea typeface="游ゴシック Medium" panose="020B0500000000000000" pitchFamily="50" charset="-128"/>
              </a:rPr>
              <a:t>② ライセンス利用停止</a:t>
            </a:r>
            <a:r>
              <a:rPr lang="ja-JP" altLang="en-US" sz="1700" dirty="0">
                <a:latin typeface="游ゴシック Medium" panose="020B0500000000000000" pitchFamily="50" charset="-128"/>
                <a:ea typeface="游ゴシック Medium" panose="020B0500000000000000" pitchFamily="50" charset="-128"/>
              </a:rPr>
              <a:t>･･･≪退社 数ヵ月後（②と同じタイミング）≫</a:t>
            </a:r>
            <a:br>
              <a:rPr lang="en-US" altLang="ja-JP" sz="1700" dirty="0">
                <a:latin typeface="游ゴシック Medium" panose="020B0500000000000000" pitchFamily="50" charset="-128"/>
                <a:ea typeface="游ゴシック Medium" panose="020B0500000000000000" pitchFamily="50" charset="-128"/>
              </a:rPr>
            </a:br>
            <a:br>
              <a:rPr lang="en-US" altLang="ja-JP" sz="2000" dirty="0">
                <a:latin typeface="游ゴシック Medium" panose="020B0500000000000000" pitchFamily="50" charset="-128"/>
                <a:ea typeface="游ゴシック Medium" panose="020B0500000000000000" pitchFamily="50" charset="-128"/>
              </a:rPr>
            </a:br>
            <a:br>
              <a:rPr lang="en-US" altLang="ja-JP" sz="1200" dirty="0">
                <a:latin typeface="游ゴシック Medium" panose="020B0500000000000000" pitchFamily="50" charset="-128"/>
                <a:ea typeface="游ゴシック Medium" panose="020B0500000000000000" pitchFamily="50" charset="-128"/>
              </a:rPr>
            </a:br>
            <a:r>
              <a:rPr lang="ja-JP" altLang="en-US" sz="1300" dirty="0">
                <a:latin typeface="游ゴシック Medium" panose="020B0500000000000000" pitchFamily="50" charset="-128"/>
                <a:ea typeface="游ゴシック Medium" panose="020B0500000000000000" pitchFamily="50" charset="-128"/>
              </a:rPr>
              <a:t>１）　ライセンス使用状況一覧で≪使用者選択≫をクリックします。（ライセンス毎に行ってください）</a:t>
            </a:r>
            <a:br>
              <a:rPr lang="en-US" altLang="ja-JP" sz="1300" dirty="0">
                <a:latin typeface="游ゴシック Medium" panose="020B0500000000000000" pitchFamily="50" charset="-128"/>
                <a:ea typeface="游ゴシック Medium" panose="020B0500000000000000" pitchFamily="50" charset="-128"/>
              </a:rPr>
            </a:br>
            <a:endParaRPr lang="ja-JP" altLang="en-US" sz="1300" dirty="0">
              <a:latin typeface="游ゴシック Medium" panose="020B0500000000000000" pitchFamily="50" charset="-128"/>
              <a:ea typeface="游ゴシック Medium" panose="020B0500000000000000" pitchFamily="50" charset="-128"/>
            </a:endParaRPr>
          </a:p>
        </p:txBody>
      </p:sp>
      <p:sp>
        <p:nvSpPr>
          <p:cNvPr id="3" name="角丸四角形 2"/>
          <p:cNvSpPr/>
          <p:nvPr/>
        </p:nvSpPr>
        <p:spPr>
          <a:xfrm>
            <a:off x="395536" y="4149080"/>
            <a:ext cx="1656184" cy="720080"/>
          </a:xfrm>
          <a:prstGeom prst="roundRect">
            <a:avLst/>
          </a:prstGeom>
          <a:ln>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dirty="0">
                <a:solidFill>
                  <a:schemeClr val="accent6">
                    <a:lumMod val="75000"/>
                  </a:schemeClr>
                </a:solidFill>
                <a:latin typeface="游ゴシック Medium" panose="020B0500000000000000" pitchFamily="50" charset="-128"/>
                <a:ea typeface="游ゴシック Medium" panose="020B0500000000000000" pitchFamily="50" charset="-128"/>
              </a:rPr>
              <a:t>ライセンスの人数が　変更されます</a:t>
            </a:r>
          </a:p>
        </p:txBody>
      </p:sp>
    </p:spTree>
    <p:extLst>
      <p:ext uri="{BB962C8B-B14F-4D97-AF65-F5344CB8AC3E}">
        <p14:creationId xmlns:p14="http://schemas.microsoft.com/office/powerpoint/2010/main" val="721129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7">
            <a:extLst>
              <a:ext uri="{FF2B5EF4-FFF2-40B4-BE49-F238E27FC236}">
                <a16:creationId xmlns:a16="http://schemas.microsoft.com/office/drawing/2014/main" id="{3FE31EC0-080D-10CC-AC58-8CFF52039610}"/>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19</a:t>
            </a:fld>
            <a:endParaRPr lang="en-US" altLang="ja-JP" dirty="0"/>
          </a:p>
        </p:txBody>
      </p:sp>
      <p:sp>
        <p:nvSpPr>
          <p:cNvPr id="4" name="タイトル 5">
            <a:extLst>
              <a:ext uri="{FF2B5EF4-FFF2-40B4-BE49-F238E27FC236}">
                <a16:creationId xmlns:a16="http://schemas.microsoft.com/office/drawing/2014/main" id="{57D0547B-BAD1-477B-EC46-5D62C20F922C}"/>
              </a:ext>
            </a:extLst>
          </p:cNvPr>
          <p:cNvSpPr txBox="1">
            <a:spLocks/>
          </p:cNvSpPr>
          <p:nvPr/>
        </p:nvSpPr>
        <p:spPr>
          <a:xfrm>
            <a:off x="251520" y="1078402"/>
            <a:ext cx="8219256" cy="345638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dirty="0">
                <a:latin typeface="游ゴシック" panose="020B0400000000000000" pitchFamily="50" charset="-128"/>
                <a:ea typeface="游ゴシック" panose="020B0400000000000000" pitchFamily="50" charset="-128"/>
              </a:rPr>
              <a:t>詳細は、</a:t>
            </a:r>
            <a:r>
              <a:rPr lang="en-US" altLang="ja-JP" sz="3200" dirty="0">
                <a:latin typeface="游ゴシック" panose="020B0400000000000000" pitchFamily="50" charset="-128"/>
                <a:ea typeface="游ゴシック" panose="020B0400000000000000" pitchFamily="50" charset="-128"/>
              </a:rPr>
              <a:t>【</a:t>
            </a:r>
            <a:r>
              <a:rPr lang="ja-JP" altLang="en-US" sz="3200" dirty="0">
                <a:latin typeface="游ゴシック" panose="020B0400000000000000" pitchFamily="50" charset="-128"/>
                <a:ea typeface="游ゴシック" panose="020B0400000000000000" pitchFamily="50" charset="-128"/>
              </a:rPr>
              <a:t>ネット</a:t>
            </a:r>
            <a:r>
              <a:rPr lang="en-US" altLang="ja-JP" sz="3200" dirty="0">
                <a:latin typeface="游ゴシック" panose="020B0400000000000000" pitchFamily="50" charset="-128"/>
                <a:ea typeface="游ゴシック" panose="020B0400000000000000" pitchFamily="50" charset="-128"/>
              </a:rPr>
              <a:t>de</a:t>
            </a:r>
            <a:r>
              <a:rPr lang="ja-JP" altLang="en-US" sz="3200" dirty="0">
                <a:latin typeface="游ゴシック" panose="020B0400000000000000" pitchFamily="50" charset="-128"/>
                <a:ea typeface="游ゴシック" panose="020B0400000000000000" pitchFamily="50" charset="-128"/>
              </a:rPr>
              <a:t>顧問</a:t>
            </a:r>
            <a:r>
              <a:rPr lang="en-US" altLang="ja-JP" sz="3200" dirty="0">
                <a:latin typeface="游ゴシック" panose="020B0400000000000000" pitchFamily="50" charset="-128"/>
                <a:ea typeface="游ゴシック" panose="020B0400000000000000" pitchFamily="50" charset="-128"/>
              </a:rPr>
              <a:t>】</a:t>
            </a:r>
            <a:r>
              <a:rPr lang="ja-JP" altLang="en-US" sz="3200" dirty="0">
                <a:latin typeface="游ゴシック" panose="020B0400000000000000" pitchFamily="50" charset="-128"/>
                <a:ea typeface="游ゴシック" panose="020B0400000000000000" pitchFamily="50" charset="-128"/>
              </a:rPr>
              <a:t>画面の</a:t>
            </a:r>
            <a:br>
              <a:rPr lang="en-US" altLang="ja-JP" sz="3200" dirty="0">
                <a:latin typeface="游ゴシック" panose="020B0400000000000000" pitchFamily="50" charset="-128"/>
                <a:ea typeface="游ゴシック" panose="020B0400000000000000" pitchFamily="50" charset="-128"/>
              </a:rPr>
            </a:br>
            <a:r>
              <a:rPr lang="ja-JP" altLang="en-US" sz="3200" dirty="0">
                <a:latin typeface="游ゴシック" panose="020B0400000000000000" pitchFamily="50" charset="-128"/>
                <a:ea typeface="游ゴシック" panose="020B0400000000000000" pitchFamily="50" charset="-128"/>
              </a:rPr>
              <a:t>「マニュアル」をご覧下さい。</a:t>
            </a:r>
            <a:endParaRPr lang="en-US" altLang="ja-JP" sz="22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449530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5">
            <a:extLst>
              <a:ext uri="{FF2B5EF4-FFF2-40B4-BE49-F238E27FC236}">
                <a16:creationId xmlns:a16="http://schemas.microsoft.com/office/drawing/2014/main" id="{DC1C5FFE-4953-87A2-DEBF-52E9C5D4E416}"/>
              </a:ext>
            </a:extLst>
          </p:cNvPr>
          <p:cNvSpPr txBox="1">
            <a:spLocks noGrp="1"/>
          </p:cNvSpPr>
          <p:nvPr>
            <p:ph type="title" idx="4294967295"/>
          </p:nvPr>
        </p:nvSpPr>
        <p:spPr>
          <a:xfrm>
            <a:off x="309110" y="120528"/>
            <a:ext cx="8220075" cy="525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目次</a:t>
            </a:r>
          </a:p>
        </p:txBody>
      </p:sp>
      <p:sp>
        <p:nvSpPr>
          <p:cNvPr id="5" name="テキスト ボックス 4">
            <a:extLst>
              <a:ext uri="{FF2B5EF4-FFF2-40B4-BE49-F238E27FC236}">
                <a16:creationId xmlns:a16="http://schemas.microsoft.com/office/drawing/2014/main" id="{7CB15B1E-42DF-3C6D-CD55-F1A802493157}"/>
              </a:ext>
            </a:extLst>
          </p:cNvPr>
          <p:cNvSpPr txBox="1"/>
          <p:nvPr/>
        </p:nvSpPr>
        <p:spPr>
          <a:xfrm>
            <a:off x="309110" y="645990"/>
            <a:ext cx="8500823" cy="2554545"/>
          </a:xfrm>
          <a:prstGeom prst="rect">
            <a:avLst/>
          </a:prstGeom>
          <a:noFill/>
        </p:spPr>
        <p:txBody>
          <a:bodyPr wrap="square" rtlCol="0">
            <a:spAutoFit/>
          </a:bodyPr>
          <a:lstStyle/>
          <a:p>
            <a:r>
              <a:rPr kumimoji="1" lang="ja-JP" altLang="en-US" sz="2000" dirty="0">
                <a:latin typeface="游ゴシック Medium" panose="020B0500000000000000" pitchFamily="50" charset="-128"/>
                <a:ea typeface="游ゴシック Medium" panose="020B0500000000000000" pitchFamily="50" charset="-128"/>
                <a:hlinkClick r:id="rId2" action="ppaction://hlinksldjump"/>
              </a:rPr>
              <a:t>・注意点</a:t>
            </a:r>
            <a:endParaRPr kumimoji="1" lang="en-US" altLang="ja-JP" sz="2000" dirty="0">
              <a:latin typeface="游ゴシック Medium" panose="020B0500000000000000" pitchFamily="50" charset="-128"/>
              <a:ea typeface="游ゴシック Medium" panose="020B0500000000000000" pitchFamily="50" charset="-128"/>
            </a:endParaRPr>
          </a:p>
          <a:p>
            <a:r>
              <a:rPr lang="ja-JP" altLang="en-US" sz="2000" dirty="0">
                <a:latin typeface="游ゴシック Medium" panose="020B0500000000000000" pitchFamily="50" charset="-128"/>
                <a:ea typeface="游ゴシック Medium" panose="020B0500000000000000" pitchFamily="50" charset="-128"/>
                <a:hlinkClick r:id="rId3" action="ppaction://hlinksldjump"/>
              </a:rPr>
              <a:t>◆セキュリティ（２要素認証）</a:t>
            </a:r>
            <a:r>
              <a:rPr lang="ja-JP" altLang="en-US" sz="2000" dirty="0">
                <a:latin typeface="游ゴシック Medium" panose="020B0500000000000000" pitchFamily="50" charset="-128"/>
                <a:ea typeface="游ゴシック Medium" panose="020B0500000000000000" pitchFamily="50" charset="-128"/>
                <a:hlinkClick r:id="rId4" action="ppaction://hlinksldjump"/>
              </a:rPr>
              <a:t>（勤怠管理メニュー構成 ）</a:t>
            </a:r>
            <a:endParaRPr lang="en-US" altLang="ja-JP" sz="2000" dirty="0">
              <a:latin typeface="游ゴシック Medium" panose="020B0500000000000000" pitchFamily="50" charset="-128"/>
              <a:ea typeface="游ゴシック Medium" panose="020B0500000000000000" pitchFamily="50" charset="-128"/>
            </a:endParaRPr>
          </a:p>
          <a:p>
            <a:r>
              <a:rPr lang="ja-JP" altLang="en-US" sz="2000" dirty="0">
                <a:latin typeface="游ゴシック Medium" panose="020B0500000000000000" pitchFamily="50" charset="-128"/>
                <a:ea typeface="游ゴシック Medium" panose="020B0500000000000000" pitchFamily="50" charset="-128"/>
                <a:hlinkClick r:id="rId4" action="ppaction://hlinksldjump"/>
              </a:rPr>
              <a:t>◆入社設定（就業・明細システム利用開始の流れ等）</a:t>
            </a:r>
            <a:endParaRPr lang="en-US" altLang="ja-JP" sz="2000" dirty="0">
              <a:latin typeface="游ゴシック Medium" panose="020B0500000000000000" pitchFamily="50" charset="-128"/>
              <a:ea typeface="游ゴシック Medium" panose="020B0500000000000000" pitchFamily="50" charset="-128"/>
            </a:endParaRPr>
          </a:p>
          <a:p>
            <a:r>
              <a:rPr lang="ja-JP" altLang="en-US" sz="2000" dirty="0">
                <a:latin typeface="游ゴシック Medium" panose="020B0500000000000000" pitchFamily="50" charset="-128"/>
                <a:ea typeface="游ゴシック Medium" panose="020B0500000000000000" pitchFamily="50" charset="-128"/>
                <a:hlinkClick r:id="rId4" action="ppaction://hlinksldjump"/>
              </a:rPr>
              <a:t>◆ネット</a:t>
            </a:r>
            <a:r>
              <a:rPr lang="en-US" altLang="ja-JP" sz="2000" dirty="0">
                <a:latin typeface="游ゴシック Medium" panose="020B0500000000000000" pitchFamily="50" charset="-128"/>
                <a:ea typeface="游ゴシック Medium" panose="020B0500000000000000" pitchFamily="50" charset="-128"/>
                <a:hlinkClick r:id="rId4" action="ppaction://hlinksldjump"/>
              </a:rPr>
              <a:t>de</a:t>
            </a:r>
            <a:r>
              <a:rPr lang="ja-JP" altLang="en-US" sz="2000" dirty="0">
                <a:latin typeface="游ゴシック Medium" panose="020B0500000000000000" pitchFamily="50" charset="-128"/>
                <a:ea typeface="游ゴシック Medium" panose="020B0500000000000000" pitchFamily="50" charset="-128"/>
                <a:hlinkClick r:id="rId4" action="ppaction://hlinksldjump"/>
              </a:rPr>
              <a:t>明細</a:t>
            </a:r>
            <a:endParaRPr lang="en-US" altLang="ja-JP" sz="2000" dirty="0">
              <a:latin typeface="游ゴシック Medium" panose="020B0500000000000000" pitchFamily="50" charset="-128"/>
              <a:ea typeface="游ゴシック Medium" panose="020B0500000000000000" pitchFamily="50" charset="-128"/>
            </a:endParaRPr>
          </a:p>
          <a:p>
            <a:r>
              <a:rPr lang="ja-JP" altLang="en-US" sz="2000" dirty="0">
                <a:latin typeface="游ゴシック Medium" panose="020B0500000000000000" pitchFamily="50" charset="-128"/>
                <a:ea typeface="游ゴシック Medium" panose="020B0500000000000000" pitchFamily="50" charset="-128"/>
                <a:hlinkClick r:id="rId5" action="ppaction://hlinksldjump"/>
              </a:rPr>
              <a:t>◆入社があった場合</a:t>
            </a:r>
            <a:endParaRPr lang="en-US" altLang="ja-JP" sz="2000" dirty="0">
              <a:latin typeface="游ゴシック Medium" panose="020B0500000000000000" pitchFamily="50" charset="-128"/>
              <a:ea typeface="游ゴシック Medium" panose="020B0500000000000000" pitchFamily="50" charset="-128"/>
            </a:endParaRPr>
          </a:p>
          <a:p>
            <a:r>
              <a:rPr lang="ja-JP" altLang="en-US" sz="2000" dirty="0">
                <a:latin typeface="游ゴシック Medium" panose="020B0500000000000000" pitchFamily="50" charset="-128"/>
                <a:ea typeface="游ゴシック Medium" panose="020B0500000000000000" pitchFamily="50" charset="-128"/>
                <a:hlinkClick r:id="rId6" action="ppaction://hlinksldjump"/>
              </a:rPr>
              <a:t>◆退社があった場合</a:t>
            </a:r>
            <a:endParaRPr lang="en-US" altLang="ja-JP" sz="2000" dirty="0">
              <a:latin typeface="游ゴシック Medium" panose="020B0500000000000000" pitchFamily="50" charset="-128"/>
              <a:ea typeface="游ゴシック Medium" panose="020B0500000000000000" pitchFamily="50" charset="-128"/>
            </a:endParaRPr>
          </a:p>
          <a:p>
            <a:endParaRPr lang="en-US" altLang="ja-JP" sz="2000" dirty="0">
              <a:latin typeface="游ゴシック Medium" panose="020B0500000000000000" pitchFamily="50" charset="-128"/>
              <a:ea typeface="游ゴシック Medium" panose="020B0500000000000000" pitchFamily="50" charset="-128"/>
            </a:endParaRPr>
          </a:p>
          <a:p>
            <a:endParaRPr lang="en-US" altLang="ja-JP" sz="2000" dirty="0">
              <a:latin typeface="游ゴシック Medium" panose="020B0500000000000000" pitchFamily="50" charset="-128"/>
              <a:ea typeface="游ゴシック Medium" panose="020B0500000000000000" pitchFamily="50" charset="-128"/>
            </a:endParaRPr>
          </a:p>
        </p:txBody>
      </p:sp>
      <p:sp>
        <p:nvSpPr>
          <p:cNvPr id="2" name="スライド番号プレースホルダー 7">
            <a:extLst>
              <a:ext uri="{FF2B5EF4-FFF2-40B4-BE49-F238E27FC236}">
                <a16:creationId xmlns:a16="http://schemas.microsoft.com/office/drawing/2014/main" id="{5294EBC7-9EEC-E814-8235-1D4BD7087371}"/>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2</a:t>
            </a:fld>
            <a:endParaRPr lang="en-US" altLang="ja-JP" dirty="0"/>
          </a:p>
        </p:txBody>
      </p:sp>
    </p:spTree>
    <p:extLst>
      <p:ext uri="{BB962C8B-B14F-4D97-AF65-F5344CB8AC3E}">
        <p14:creationId xmlns:p14="http://schemas.microsoft.com/office/powerpoint/2010/main" val="2441273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3</a:t>
            </a:fld>
            <a:endParaRPr lang="en-US" altLang="ja-JP" dirty="0"/>
          </a:p>
        </p:txBody>
      </p:sp>
      <p:sp>
        <p:nvSpPr>
          <p:cNvPr id="4" name="タイトル 5">
            <a:extLst>
              <a:ext uri="{FF2B5EF4-FFF2-40B4-BE49-F238E27FC236}">
                <a16:creationId xmlns:a16="http://schemas.microsoft.com/office/drawing/2014/main" id="{DA29F659-F225-914B-285F-298C32B4323C}"/>
              </a:ext>
            </a:extLst>
          </p:cNvPr>
          <p:cNvSpPr txBox="1">
            <a:spLocks noGrp="1"/>
          </p:cNvSpPr>
          <p:nvPr>
            <p:ph type="title" idx="4294967295"/>
          </p:nvPr>
        </p:nvSpPr>
        <p:spPr>
          <a:xfrm>
            <a:off x="251520" y="95226"/>
            <a:ext cx="8220075" cy="525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注意点</a:t>
            </a:r>
          </a:p>
        </p:txBody>
      </p:sp>
      <p:sp>
        <p:nvSpPr>
          <p:cNvPr id="5" name="テキスト ボックス 4">
            <a:extLst>
              <a:ext uri="{FF2B5EF4-FFF2-40B4-BE49-F238E27FC236}">
                <a16:creationId xmlns:a16="http://schemas.microsoft.com/office/drawing/2014/main" id="{F9D148BE-1BD6-7462-6435-1B5F404D7F8D}"/>
              </a:ext>
            </a:extLst>
          </p:cNvPr>
          <p:cNvSpPr txBox="1"/>
          <p:nvPr/>
        </p:nvSpPr>
        <p:spPr>
          <a:xfrm>
            <a:off x="319648" y="620688"/>
            <a:ext cx="8500823" cy="2739211"/>
          </a:xfrm>
          <a:prstGeom prst="rect">
            <a:avLst/>
          </a:prstGeom>
          <a:noFill/>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　社会保険労務士法人出口事務所（社労士事務所）は株式会社エムケイシステム（システム会社）が運営する「ネット </a:t>
            </a:r>
            <a:r>
              <a:rPr kumimoji="1" lang="en-US" altLang="ja-JP" sz="1600" dirty="0">
                <a:latin typeface="游ゴシック Medium" panose="020B0500000000000000" pitchFamily="50" charset="-128"/>
                <a:ea typeface="游ゴシック Medium" panose="020B0500000000000000" pitchFamily="50" charset="-128"/>
              </a:rPr>
              <a:t>de </a:t>
            </a:r>
            <a:r>
              <a:rPr kumimoji="1" lang="ja-JP" altLang="en-US" sz="1600" dirty="0">
                <a:latin typeface="游ゴシック Medium" panose="020B0500000000000000" pitchFamily="50" charset="-128"/>
                <a:ea typeface="游ゴシック Medium" panose="020B0500000000000000" pitchFamily="50" charset="-128"/>
              </a:rPr>
              <a:t>顧問」等の利用規約に基づき、利用者である企業に提供いたします。</a:t>
            </a:r>
            <a:endParaRPr kumimoji="1" lang="en-US" altLang="ja-JP" sz="1600" dirty="0">
              <a:latin typeface="游ゴシック Medium" panose="020B0500000000000000" pitchFamily="50" charset="-128"/>
              <a:ea typeface="游ゴシック Medium" panose="020B0500000000000000" pitchFamily="50" charset="-128"/>
            </a:endParaRPr>
          </a:p>
          <a:p>
            <a:pPr algn="l"/>
            <a:r>
              <a:rPr lang="ja-JP" altLang="en-US" sz="1600" dirty="0">
                <a:latin typeface="游ゴシック Medium" panose="020B0500000000000000" pitchFamily="50" charset="-128"/>
                <a:ea typeface="游ゴシック Medium" panose="020B0500000000000000" pitchFamily="50" charset="-128"/>
              </a:rPr>
              <a:t>　システム会社は特定個人情報を含む電子データは取り扱いませんので、企業から直接システム会社に問い合わせすることはできません。社労士事務所を通じて、システム会社へのご連絡となりますこと、また、社労士事務所との契約終了以降は利用することができませんのでご注意ください。システム会社では可能な限りのセキュリティ対策のもとサービスを提供しておりますが、貴社のセキュリティ対策としても、データの定期的なダウンロード（バックアップ）等を行っていただくことをお勧めいたします。その他詳細は、</a:t>
            </a:r>
            <a:r>
              <a:rPr lang="ja-JP" altLang="en-US" sz="1600" b="0" i="0" u="none" strike="noStrike" baseline="0" dirty="0">
                <a:solidFill>
                  <a:srgbClr val="000000"/>
                </a:solidFill>
                <a:latin typeface="游ゴシック Medium" panose="020B0500000000000000" pitchFamily="50" charset="-128"/>
                <a:ea typeface="游ゴシック Medium" panose="020B0500000000000000" pitchFamily="50" charset="-128"/>
              </a:rPr>
              <a:t>「ネット </a:t>
            </a:r>
            <a:r>
              <a:rPr lang="en-US" altLang="ja-JP" sz="1600" b="0" i="0" u="none" strike="noStrike" baseline="0" dirty="0">
                <a:solidFill>
                  <a:srgbClr val="000000"/>
                </a:solidFill>
                <a:latin typeface="游ゴシック Medium" panose="020B0500000000000000" pitchFamily="50" charset="-128"/>
                <a:ea typeface="游ゴシック Medium" panose="020B0500000000000000" pitchFamily="50" charset="-128"/>
              </a:rPr>
              <a:t>de </a:t>
            </a:r>
            <a:r>
              <a:rPr lang="ja-JP" altLang="en-US" sz="1600" b="0" i="0" u="none" strike="noStrike" baseline="0" dirty="0">
                <a:solidFill>
                  <a:srgbClr val="000000"/>
                </a:solidFill>
                <a:latin typeface="游ゴシック Medium" panose="020B0500000000000000" pitchFamily="50" charset="-128"/>
                <a:ea typeface="游ゴシック Medium" panose="020B0500000000000000" pitchFamily="50" charset="-128"/>
              </a:rPr>
              <a:t>顧問」利用規約</a:t>
            </a:r>
            <a:r>
              <a:rPr lang="en-US" altLang="ja-JP" sz="1600" b="0" i="0" u="none" strike="noStrike" baseline="0" dirty="0">
                <a:solidFill>
                  <a:srgbClr val="000000"/>
                </a:solidFill>
                <a:latin typeface="游ゴシック Medium" panose="020B0500000000000000" pitchFamily="50" charset="-128"/>
                <a:ea typeface="游ゴシック Medium" panose="020B0500000000000000" pitchFamily="50" charset="-128"/>
              </a:rPr>
              <a:t>※</a:t>
            </a:r>
            <a:r>
              <a:rPr lang="ja-JP" altLang="en-US" sz="1600" b="0" i="0" u="none" strike="noStrike" baseline="0" dirty="0">
                <a:solidFill>
                  <a:srgbClr val="000000"/>
                </a:solidFill>
                <a:latin typeface="游ゴシック Medium" panose="020B0500000000000000" pitchFamily="50" charset="-128"/>
                <a:ea typeface="游ゴシック Medium" panose="020B0500000000000000" pitchFamily="50" charset="-128"/>
              </a:rPr>
              <a:t>をご参照ください。</a:t>
            </a:r>
            <a:endParaRPr lang="en-US" altLang="ja-JP" sz="1600" b="0" i="0" u="none" strike="noStrike" baseline="0" dirty="0">
              <a:solidFill>
                <a:srgbClr val="000000"/>
              </a:solidFill>
              <a:latin typeface="游ゴシック Medium" panose="020B0500000000000000" pitchFamily="50" charset="-128"/>
              <a:ea typeface="游ゴシック Medium" panose="020B0500000000000000" pitchFamily="50" charset="-128"/>
            </a:endParaRPr>
          </a:p>
          <a:p>
            <a:pPr algn="l"/>
            <a:r>
              <a:rPr lang="en-US" altLang="ja-JP" sz="1200" b="0" i="0" u="none" strike="noStrike" baseline="0" dirty="0">
                <a:solidFill>
                  <a:srgbClr val="000000"/>
                </a:solidFill>
                <a:latin typeface="游ゴシック Medium" panose="020B0500000000000000" pitchFamily="50" charset="-128"/>
                <a:ea typeface="游ゴシック Medium" panose="020B0500000000000000" pitchFamily="50" charset="-128"/>
              </a:rPr>
              <a:t>※</a:t>
            </a:r>
            <a:r>
              <a:rPr lang="ja-JP" altLang="en-US" sz="1200" b="0" i="0" u="none" strike="noStrike" baseline="0" dirty="0">
                <a:solidFill>
                  <a:srgbClr val="000000"/>
                </a:solidFill>
                <a:latin typeface="游ゴシック Medium" panose="020B0500000000000000" pitchFamily="50" charset="-128"/>
                <a:ea typeface="游ゴシック Medium" panose="020B0500000000000000" pitchFamily="50" charset="-128"/>
              </a:rPr>
              <a:t>利用規約の保存場所：社労士事務所</a:t>
            </a:r>
            <a:r>
              <a:rPr lang="en-US" altLang="ja-JP" sz="1200" b="0" i="0" u="none" strike="noStrike" baseline="0" dirty="0">
                <a:solidFill>
                  <a:srgbClr val="000000"/>
                </a:solidFill>
                <a:latin typeface="游ゴシック Medium" panose="020B0500000000000000" pitchFamily="50" charset="-128"/>
                <a:ea typeface="游ゴシック Medium" panose="020B0500000000000000" pitchFamily="50" charset="-128"/>
              </a:rPr>
              <a:t>HP_</a:t>
            </a:r>
            <a:r>
              <a:rPr lang="ja-JP" altLang="en-US" sz="1200" b="0" i="0" u="none" strike="noStrike" baseline="0" dirty="0">
                <a:solidFill>
                  <a:srgbClr val="000000"/>
                </a:solidFill>
                <a:latin typeface="游ゴシック Medium" panose="020B0500000000000000" pitchFamily="50" charset="-128"/>
                <a:ea typeface="游ゴシック Medium" panose="020B0500000000000000" pitchFamily="50" charset="-128"/>
              </a:rPr>
              <a:t>会員専用ページ</a:t>
            </a:r>
            <a:r>
              <a:rPr lang="en-US" altLang="ja-JP" sz="1200" b="0" i="0" u="none" strike="noStrike" baseline="0" dirty="0">
                <a:solidFill>
                  <a:srgbClr val="000000"/>
                </a:solidFill>
                <a:latin typeface="游ゴシック Medium" panose="020B0500000000000000" pitchFamily="50" charset="-128"/>
                <a:ea typeface="游ゴシック Medium" panose="020B0500000000000000" pitchFamily="50" charset="-128"/>
              </a:rPr>
              <a:t>_</a:t>
            </a:r>
            <a:r>
              <a:rPr lang="ja-JP" altLang="en-US" sz="1200" b="0" i="0" u="none" strike="noStrike" baseline="0" dirty="0">
                <a:solidFill>
                  <a:srgbClr val="000000"/>
                </a:solidFill>
                <a:latin typeface="游ゴシック Medium" panose="020B0500000000000000" pitchFamily="50" charset="-128"/>
                <a:ea typeface="游ゴシック Medium" panose="020B0500000000000000" pitchFamily="50" charset="-128"/>
              </a:rPr>
              <a:t>システムレンタルの企業様向けの資料</a:t>
            </a:r>
            <a:r>
              <a:rPr lang="en-US" altLang="ja-JP" sz="1200" b="0" i="0" u="none" strike="noStrike" baseline="0" dirty="0">
                <a:solidFill>
                  <a:srgbClr val="000000"/>
                </a:solidFill>
                <a:latin typeface="游ゴシック Medium" panose="020B0500000000000000" pitchFamily="50" charset="-128"/>
                <a:ea typeface="游ゴシック Medium" panose="020B0500000000000000" pitchFamily="50" charset="-128"/>
              </a:rPr>
              <a:t>_</a:t>
            </a:r>
            <a:r>
              <a:rPr lang="ja-JP" altLang="en-US" sz="1200" b="0" i="0" u="none" strike="noStrike" baseline="0" dirty="0">
                <a:solidFill>
                  <a:srgbClr val="000000"/>
                </a:solidFill>
                <a:latin typeface="游ゴシック Medium" panose="020B0500000000000000" pitchFamily="50" charset="-128"/>
                <a:ea typeface="游ゴシック Medium" panose="020B0500000000000000" pitchFamily="50" charset="-128"/>
              </a:rPr>
              <a:t>システム利用規約</a:t>
            </a:r>
            <a:endParaRPr kumimoji="1" lang="ja-JP" altLang="en-US" sz="1200" dirty="0">
              <a:latin typeface="游ゴシック Medium" panose="020B0500000000000000" pitchFamily="50" charset="-128"/>
              <a:ea typeface="游ゴシック Medium" panose="020B0500000000000000" pitchFamily="50" charset="-128"/>
            </a:endParaRPr>
          </a:p>
        </p:txBody>
      </p:sp>
      <p:sp>
        <p:nvSpPr>
          <p:cNvPr id="10" name="四角形: 角を丸くする 9">
            <a:extLst>
              <a:ext uri="{FF2B5EF4-FFF2-40B4-BE49-F238E27FC236}">
                <a16:creationId xmlns:a16="http://schemas.microsoft.com/office/drawing/2014/main" id="{FCCA8132-792A-621E-EA5F-4F4112545177}"/>
              </a:ext>
            </a:extLst>
          </p:cNvPr>
          <p:cNvSpPr/>
          <p:nvPr/>
        </p:nvSpPr>
        <p:spPr>
          <a:xfrm>
            <a:off x="2613286" y="3323148"/>
            <a:ext cx="3920836" cy="6099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latin typeface="游ゴシック Medium" panose="020B0500000000000000" pitchFamily="50" charset="-128"/>
                <a:ea typeface="游ゴシック Medium" panose="020B0500000000000000" pitchFamily="50" charset="-128"/>
              </a:rPr>
              <a:t>株式会社エムケイシステム</a:t>
            </a:r>
            <a:endParaRPr kumimoji="1" lang="en-US" altLang="ja-JP" sz="1800" dirty="0">
              <a:latin typeface="游ゴシック Medium" panose="020B0500000000000000" pitchFamily="50" charset="-128"/>
              <a:ea typeface="游ゴシック Medium" panose="020B0500000000000000" pitchFamily="50" charset="-128"/>
            </a:endParaRPr>
          </a:p>
          <a:p>
            <a:pPr algn="ctr"/>
            <a:r>
              <a:rPr kumimoji="1" lang="ja-JP" altLang="en-US" sz="1800" dirty="0">
                <a:latin typeface="游ゴシック Medium" panose="020B0500000000000000" pitchFamily="50" charset="-128"/>
                <a:ea typeface="游ゴシック Medium" panose="020B0500000000000000" pitchFamily="50" charset="-128"/>
              </a:rPr>
              <a:t>（システム会社）</a:t>
            </a:r>
            <a:endParaRPr kumimoji="1" lang="ja-JP" altLang="en-US" dirty="0">
              <a:latin typeface="游ゴシック Medium" panose="020B0500000000000000" pitchFamily="50" charset="-128"/>
              <a:ea typeface="游ゴシック Medium" panose="020B0500000000000000" pitchFamily="50" charset="-128"/>
            </a:endParaRPr>
          </a:p>
        </p:txBody>
      </p:sp>
      <p:sp>
        <p:nvSpPr>
          <p:cNvPr id="11" name="四角形: 角を丸くする 10">
            <a:extLst>
              <a:ext uri="{FF2B5EF4-FFF2-40B4-BE49-F238E27FC236}">
                <a16:creationId xmlns:a16="http://schemas.microsoft.com/office/drawing/2014/main" id="{CD780DDD-B4E2-0252-DBE2-9B2B92C021EA}"/>
              </a:ext>
            </a:extLst>
          </p:cNvPr>
          <p:cNvSpPr/>
          <p:nvPr/>
        </p:nvSpPr>
        <p:spPr>
          <a:xfrm>
            <a:off x="2613286" y="4547284"/>
            <a:ext cx="3920836" cy="6099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latin typeface="游ゴシック Medium" panose="020B0500000000000000" pitchFamily="50" charset="-128"/>
                <a:ea typeface="游ゴシック Medium" panose="020B0500000000000000" pitchFamily="50" charset="-128"/>
              </a:rPr>
              <a:t>社会保険労務士法人出口事務所</a:t>
            </a:r>
            <a:endParaRPr kumimoji="1" lang="en-US" altLang="ja-JP" sz="1800" dirty="0">
              <a:latin typeface="游ゴシック Medium" panose="020B0500000000000000" pitchFamily="50" charset="-128"/>
              <a:ea typeface="游ゴシック Medium" panose="020B0500000000000000" pitchFamily="50" charset="-128"/>
            </a:endParaRPr>
          </a:p>
          <a:p>
            <a:pPr algn="ctr"/>
            <a:r>
              <a:rPr kumimoji="1" lang="ja-JP" altLang="en-US" sz="1800" dirty="0">
                <a:latin typeface="游ゴシック Medium" panose="020B0500000000000000" pitchFamily="50" charset="-128"/>
                <a:ea typeface="游ゴシック Medium" panose="020B0500000000000000" pitchFamily="50" charset="-128"/>
              </a:rPr>
              <a:t>（社労士事務所）</a:t>
            </a:r>
            <a:endParaRPr kumimoji="1" lang="ja-JP" altLang="en-US" dirty="0">
              <a:latin typeface="游ゴシック Medium" panose="020B0500000000000000" pitchFamily="50" charset="-128"/>
              <a:ea typeface="游ゴシック Medium" panose="020B0500000000000000" pitchFamily="50" charset="-128"/>
            </a:endParaRPr>
          </a:p>
        </p:txBody>
      </p:sp>
      <p:sp>
        <p:nvSpPr>
          <p:cNvPr id="12" name="四角形: 角を丸くする 11">
            <a:extLst>
              <a:ext uri="{FF2B5EF4-FFF2-40B4-BE49-F238E27FC236}">
                <a16:creationId xmlns:a16="http://schemas.microsoft.com/office/drawing/2014/main" id="{12CB2F4C-2155-1333-819F-FBF149DF7C9B}"/>
              </a:ext>
            </a:extLst>
          </p:cNvPr>
          <p:cNvSpPr/>
          <p:nvPr/>
        </p:nvSpPr>
        <p:spPr>
          <a:xfrm>
            <a:off x="2613286" y="5771420"/>
            <a:ext cx="3920836" cy="6099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dirty="0">
                <a:latin typeface="游ゴシック Medium" panose="020B0500000000000000" pitchFamily="50" charset="-128"/>
                <a:ea typeface="游ゴシック Medium" panose="020B0500000000000000" pitchFamily="50" charset="-128"/>
              </a:rPr>
              <a:t>利用者（企業）</a:t>
            </a:r>
            <a:endParaRPr kumimoji="1" lang="ja-JP" altLang="en-US" dirty="0">
              <a:latin typeface="游ゴシック Medium" panose="020B0500000000000000" pitchFamily="50" charset="-128"/>
              <a:ea typeface="游ゴシック Medium" panose="020B0500000000000000" pitchFamily="50" charset="-128"/>
            </a:endParaRPr>
          </a:p>
        </p:txBody>
      </p:sp>
      <p:sp>
        <p:nvSpPr>
          <p:cNvPr id="13" name="矢印: 上下 12">
            <a:extLst>
              <a:ext uri="{FF2B5EF4-FFF2-40B4-BE49-F238E27FC236}">
                <a16:creationId xmlns:a16="http://schemas.microsoft.com/office/drawing/2014/main" id="{9084095D-2ED9-D182-0253-3963F44F52FF}"/>
              </a:ext>
            </a:extLst>
          </p:cNvPr>
          <p:cNvSpPr/>
          <p:nvPr/>
        </p:nvSpPr>
        <p:spPr>
          <a:xfrm>
            <a:off x="4357680" y="3880130"/>
            <a:ext cx="432048" cy="720080"/>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游ゴシック Medium" panose="020B0500000000000000" pitchFamily="50" charset="-128"/>
                <a:ea typeface="游ゴシック Medium" panose="020B0500000000000000" pitchFamily="50" charset="-128"/>
              </a:rPr>
              <a:t>契約</a:t>
            </a:r>
          </a:p>
        </p:txBody>
      </p:sp>
      <p:sp>
        <p:nvSpPr>
          <p:cNvPr id="14" name="矢印: 上下 13">
            <a:extLst>
              <a:ext uri="{FF2B5EF4-FFF2-40B4-BE49-F238E27FC236}">
                <a16:creationId xmlns:a16="http://schemas.microsoft.com/office/drawing/2014/main" id="{7AC9C833-FEE3-DFD8-052A-7B3C585655B4}"/>
              </a:ext>
            </a:extLst>
          </p:cNvPr>
          <p:cNvSpPr/>
          <p:nvPr/>
        </p:nvSpPr>
        <p:spPr>
          <a:xfrm>
            <a:off x="4357680" y="5104266"/>
            <a:ext cx="432048" cy="720080"/>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游ゴシック Medium" panose="020B0500000000000000" pitchFamily="50" charset="-128"/>
                <a:ea typeface="游ゴシック Medium" panose="020B0500000000000000" pitchFamily="50" charset="-128"/>
              </a:rPr>
              <a:t>契約</a:t>
            </a:r>
          </a:p>
        </p:txBody>
      </p:sp>
      <p:sp>
        <p:nvSpPr>
          <p:cNvPr id="15" name="矢印: 右カーブ 14">
            <a:extLst>
              <a:ext uri="{FF2B5EF4-FFF2-40B4-BE49-F238E27FC236}">
                <a16:creationId xmlns:a16="http://schemas.microsoft.com/office/drawing/2014/main" id="{279EA746-9C89-38E7-3719-87FFE3205AC8}"/>
              </a:ext>
            </a:extLst>
          </p:cNvPr>
          <p:cNvSpPr/>
          <p:nvPr/>
        </p:nvSpPr>
        <p:spPr>
          <a:xfrm>
            <a:off x="1331640" y="3501008"/>
            <a:ext cx="1008112" cy="2664296"/>
          </a:xfrm>
          <a:prstGeom prst="curvedRightArrow">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游ゴシック Medium" panose="020B0500000000000000" pitchFamily="50" charset="-128"/>
              <a:ea typeface="游ゴシック Medium" panose="020B0500000000000000" pitchFamily="50" charset="-128"/>
            </a:endParaRPr>
          </a:p>
        </p:txBody>
      </p:sp>
      <p:sp>
        <p:nvSpPr>
          <p:cNvPr id="16" name="矢印: 右カーブ 15">
            <a:extLst>
              <a:ext uri="{FF2B5EF4-FFF2-40B4-BE49-F238E27FC236}">
                <a16:creationId xmlns:a16="http://schemas.microsoft.com/office/drawing/2014/main" id="{B7ADA771-9C9F-2EC8-F231-83BB1CAE098A}"/>
              </a:ext>
            </a:extLst>
          </p:cNvPr>
          <p:cNvSpPr/>
          <p:nvPr/>
        </p:nvSpPr>
        <p:spPr>
          <a:xfrm rot="10800000">
            <a:off x="6804248" y="3501007"/>
            <a:ext cx="1008112" cy="2664296"/>
          </a:xfrm>
          <a:prstGeom prst="curvedRightArrow">
            <a:avLst/>
          </a:prstGeom>
          <a:solidFill>
            <a:schemeClr val="accent1">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游ゴシック Medium" panose="020B0500000000000000" pitchFamily="50" charset="-128"/>
              <a:ea typeface="游ゴシック Medium" panose="020B0500000000000000" pitchFamily="50" charset="-128"/>
            </a:endParaRPr>
          </a:p>
        </p:txBody>
      </p:sp>
      <p:sp>
        <p:nvSpPr>
          <p:cNvPr id="18" name="乗算記号 17">
            <a:extLst>
              <a:ext uri="{FF2B5EF4-FFF2-40B4-BE49-F238E27FC236}">
                <a16:creationId xmlns:a16="http://schemas.microsoft.com/office/drawing/2014/main" id="{46D69D67-EB3D-8EDC-4DC8-B7DE7F08C738}"/>
              </a:ext>
            </a:extLst>
          </p:cNvPr>
          <p:cNvSpPr/>
          <p:nvPr/>
        </p:nvSpPr>
        <p:spPr>
          <a:xfrm>
            <a:off x="899592" y="4293096"/>
            <a:ext cx="1008112" cy="1095802"/>
          </a:xfrm>
          <a:prstGeom prst="mathMultiply">
            <a:avLst/>
          </a:prstGeom>
          <a:solidFill>
            <a:schemeClr val="accent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Medium" panose="020B0500000000000000" pitchFamily="50" charset="-128"/>
              <a:ea typeface="游ゴシック Medium" panose="020B0500000000000000" pitchFamily="50" charset="-128"/>
            </a:endParaRPr>
          </a:p>
        </p:txBody>
      </p:sp>
      <p:sp>
        <p:nvSpPr>
          <p:cNvPr id="19" name="乗算記号 18">
            <a:extLst>
              <a:ext uri="{FF2B5EF4-FFF2-40B4-BE49-F238E27FC236}">
                <a16:creationId xmlns:a16="http://schemas.microsoft.com/office/drawing/2014/main" id="{82443709-09A8-F4E9-79C3-4F253FFDACD6}"/>
              </a:ext>
            </a:extLst>
          </p:cNvPr>
          <p:cNvSpPr/>
          <p:nvPr/>
        </p:nvSpPr>
        <p:spPr>
          <a:xfrm>
            <a:off x="7308304" y="4293096"/>
            <a:ext cx="1008112" cy="1095802"/>
          </a:xfrm>
          <a:prstGeom prst="mathMultiply">
            <a:avLst/>
          </a:prstGeom>
          <a:solidFill>
            <a:schemeClr val="accent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170238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5">
            <a:extLst>
              <a:ext uri="{FF2B5EF4-FFF2-40B4-BE49-F238E27FC236}">
                <a16:creationId xmlns:a16="http://schemas.microsoft.com/office/drawing/2014/main" id="{DC1C5FFE-4953-87A2-DEBF-52E9C5D4E416}"/>
              </a:ext>
            </a:extLst>
          </p:cNvPr>
          <p:cNvSpPr txBox="1">
            <a:spLocks noGrp="1"/>
          </p:cNvSpPr>
          <p:nvPr>
            <p:ph type="title" idx="4294967295"/>
          </p:nvPr>
        </p:nvSpPr>
        <p:spPr>
          <a:xfrm>
            <a:off x="309110" y="120528"/>
            <a:ext cx="8220075" cy="525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algn="l">
              <a:defRPr/>
            </a:pPr>
            <a:r>
              <a:rPr lang="ja-JP" altLang="en-US" sz="2000" b="1" dirty="0">
                <a:latin typeface="游ゴシック Medium" panose="020B0500000000000000" pitchFamily="50" charset="-128"/>
                <a:ea typeface="游ゴシック Medium" panose="020B0500000000000000" pitchFamily="50" charset="-128"/>
              </a:rPr>
              <a:t>セキュリティ（２要素認証）</a:t>
            </a:r>
            <a:endPar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endParaRPr>
          </a:p>
        </p:txBody>
      </p:sp>
      <p:sp>
        <p:nvSpPr>
          <p:cNvPr id="2" name="スライド番号プレースホルダー 7">
            <a:extLst>
              <a:ext uri="{FF2B5EF4-FFF2-40B4-BE49-F238E27FC236}">
                <a16:creationId xmlns:a16="http://schemas.microsoft.com/office/drawing/2014/main" id="{5294EBC7-9EEC-E814-8235-1D4BD7087371}"/>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4</a:t>
            </a:fld>
            <a:endParaRPr lang="en-US" altLang="ja-JP" dirty="0"/>
          </a:p>
        </p:txBody>
      </p:sp>
      <p:sp>
        <p:nvSpPr>
          <p:cNvPr id="3" name="テキスト ボックス 2">
            <a:extLst>
              <a:ext uri="{FF2B5EF4-FFF2-40B4-BE49-F238E27FC236}">
                <a16:creationId xmlns:a16="http://schemas.microsoft.com/office/drawing/2014/main" id="{3D77EC10-C03F-2AC3-F697-3904E01F1A09}"/>
              </a:ext>
            </a:extLst>
          </p:cNvPr>
          <p:cNvSpPr txBox="1"/>
          <p:nvPr/>
        </p:nvSpPr>
        <p:spPr>
          <a:xfrm>
            <a:off x="319648" y="620688"/>
            <a:ext cx="8500823" cy="4278094"/>
          </a:xfrm>
          <a:prstGeom prst="rect">
            <a:avLst/>
          </a:prstGeom>
          <a:noFill/>
        </p:spPr>
        <p:txBody>
          <a:bodyPr wrap="square" rtlCol="0">
            <a:spAutoFit/>
          </a:bodyPr>
          <a:lstStyle/>
          <a:p>
            <a:r>
              <a:rPr kumimoji="1" lang="ja-JP" altLang="en-US" sz="1600" dirty="0">
                <a:latin typeface="游ゴシック Medium" panose="020B0500000000000000" pitchFamily="50" charset="-128"/>
                <a:ea typeface="游ゴシック Medium" panose="020B0500000000000000" pitchFamily="50" charset="-128"/>
              </a:rPr>
              <a:t>　２要素認証とは、ログイン時に </a:t>
            </a:r>
            <a:r>
              <a:rPr kumimoji="1" lang="en-US" altLang="ja-JP" sz="1600" dirty="0">
                <a:latin typeface="游ゴシック Medium" panose="020B0500000000000000" pitchFamily="50" charset="-128"/>
                <a:ea typeface="游ゴシック Medium" panose="020B0500000000000000" pitchFamily="50" charset="-128"/>
              </a:rPr>
              <a:t>2 </a:t>
            </a:r>
            <a:r>
              <a:rPr kumimoji="1" lang="ja-JP" altLang="en-US" sz="1600" dirty="0">
                <a:latin typeface="游ゴシック Medium" panose="020B0500000000000000" pitchFamily="50" charset="-128"/>
                <a:ea typeface="游ゴシック Medium" panose="020B0500000000000000" pitchFamily="50" charset="-128"/>
              </a:rPr>
              <a:t>つの要素を用いて認証をする仕組みです。</a:t>
            </a:r>
            <a:r>
              <a:rPr kumimoji="1" lang="en-US" altLang="ja-JP" sz="1600" dirty="0">
                <a:latin typeface="游ゴシック Medium" panose="020B0500000000000000" pitchFamily="50" charset="-128"/>
                <a:ea typeface="游ゴシック Medium" panose="020B0500000000000000" pitchFamily="50" charset="-128"/>
              </a:rPr>
              <a:t>ID </a:t>
            </a:r>
            <a:r>
              <a:rPr kumimoji="1" lang="ja-JP" altLang="en-US" sz="1600" dirty="0">
                <a:latin typeface="游ゴシック Medium" panose="020B0500000000000000" pitchFamily="50" charset="-128"/>
                <a:ea typeface="游ゴシック Medium" panose="020B0500000000000000" pitchFamily="50" charset="-128"/>
              </a:rPr>
              <a:t>とパスワード以外の要素を認証に用いることで第三者によるなりすましを防げる可能性を高めることができます。</a:t>
            </a:r>
          </a:p>
          <a:p>
            <a:r>
              <a:rPr kumimoji="1" lang="ja-JP" altLang="en-US" sz="1600" dirty="0">
                <a:latin typeface="游ゴシック Medium" panose="020B0500000000000000" pitchFamily="50" charset="-128"/>
                <a:ea typeface="游ゴシック Medium" panose="020B0500000000000000" pitchFamily="50" charset="-128"/>
              </a:rPr>
              <a:t>　２要素認証でのログインが就業打刻・明細書閲覧等の一部を除き必須となります。なお、</a:t>
            </a:r>
          </a:p>
          <a:p>
            <a:r>
              <a:rPr kumimoji="1" lang="ja-JP" altLang="en-US" sz="1600" dirty="0">
                <a:latin typeface="游ゴシック Medium" panose="020B0500000000000000" pitchFamily="50" charset="-128"/>
                <a:ea typeface="游ゴシック Medium" panose="020B0500000000000000" pitchFamily="50" charset="-128"/>
              </a:rPr>
              <a:t>社員（一般の権限）の方がご自身の給与明細を閲覧する場合には２要素認証なしにてご使用いただけますが、その他の機能は、２要素認証でログイン後に使用可能となりますので、管理者の方は必ず２要素認証を設定くださいますよう、お願いいたします。</a:t>
            </a:r>
            <a:endParaRPr kumimoji="1" lang="en-US" altLang="ja-JP" sz="1600" dirty="0">
              <a:latin typeface="游ゴシック Medium" panose="020B0500000000000000" pitchFamily="50" charset="-128"/>
              <a:ea typeface="游ゴシック Medium" panose="020B0500000000000000" pitchFamily="50" charset="-128"/>
            </a:endParaRPr>
          </a:p>
          <a:p>
            <a:r>
              <a:rPr lang="ja-JP" altLang="en-US" sz="1600" dirty="0">
                <a:latin typeface="游ゴシック Medium" panose="020B0500000000000000" pitchFamily="50" charset="-128"/>
                <a:ea typeface="游ゴシック Medium" panose="020B0500000000000000" pitchFamily="50" charset="-128"/>
              </a:rPr>
              <a:t>　なお、２要素認証をパソコンでするのか、スマートフォンでするのかにより異なりますので、以下の資料をご参照ください。</a:t>
            </a:r>
            <a:endParaRPr kumimoji="1" lang="ja-JP" altLang="en-US" sz="1600" dirty="0">
              <a:latin typeface="游ゴシック Medium" panose="020B0500000000000000" pitchFamily="50" charset="-128"/>
              <a:ea typeface="游ゴシック Medium" panose="020B0500000000000000" pitchFamily="50" charset="-128"/>
            </a:endParaRPr>
          </a:p>
          <a:p>
            <a:endParaRPr lang="en-US" altLang="ja-JP" sz="1600" b="0" i="0" dirty="0">
              <a:solidFill>
                <a:srgbClr val="333333"/>
              </a:solidFill>
              <a:effectLst/>
              <a:highlight>
                <a:srgbClr val="FFFFFF"/>
              </a:highlight>
              <a:latin typeface="游ゴシック Medium" panose="020B0500000000000000" pitchFamily="50" charset="-128"/>
              <a:ea typeface="游ゴシック Medium" panose="020B0500000000000000" pitchFamily="50" charset="-128"/>
            </a:endParaRPr>
          </a:p>
          <a:p>
            <a:r>
              <a:rPr lang="ja-JP" altLang="en-US" sz="1600" b="0" i="0" dirty="0">
                <a:solidFill>
                  <a:srgbClr val="333333"/>
                </a:solidFill>
                <a:effectLst/>
                <a:highlight>
                  <a:srgbClr val="FFFFFF"/>
                </a:highlight>
                <a:latin typeface="游ゴシック Medium" panose="020B0500000000000000" pitchFamily="50" charset="-128"/>
                <a:ea typeface="游ゴシック Medium" panose="020B0500000000000000" pitchFamily="50" charset="-128"/>
              </a:rPr>
              <a:t>参照</a:t>
            </a:r>
            <a:r>
              <a:rPr lang="ja-JP" altLang="en-US" sz="1600" dirty="0">
                <a:solidFill>
                  <a:srgbClr val="333333"/>
                </a:solidFill>
                <a:highlight>
                  <a:srgbClr val="FFFFFF"/>
                </a:highlight>
                <a:latin typeface="游ゴシック Medium" panose="020B0500000000000000" pitchFamily="50" charset="-128"/>
                <a:ea typeface="游ゴシック Medium" panose="020B0500000000000000" pitchFamily="50" charset="-128"/>
              </a:rPr>
              <a:t>： </a:t>
            </a:r>
            <a:endParaRPr lang="en-US" altLang="ja-JP" sz="1600" dirty="0">
              <a:solidFill>
                <a:srgbClr val="333333"/>
              </a:solidFill>
              <a:highlight>
                <a:srgbClr val="FFFFFF"/>
              </a:highlight>
              <a:latin typeface="游ゴシック Medium" panose="020B0500000000000000" pitchFamily="50" charset="-128"/>
              <a:ea typeface="游ゴシック Medium" panose="020B0500000000000000" pitchFamily="50" charset="-128"/>
            </a:endParaRPr>
          </a:p>
          <a:p>
            <a:pPr algn="just"/>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2"/>
              </a:rPr>
              <a:t>■</a:t>
            </a:r>
            <a:r>
              <a:rPr lang="en-US" altLang="ja-JP" sz="1600" u="sng" dirty="0" err="1">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2"/>
              </a:rPr>
              <a:t>ネットde顧問</a:t>
            </a:r>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2"/>
              </a:rPr>
              <a:t>　2要素認証導入のご案内</a:t>
            </a:r>
            <a:endParaRPr lang="ja-JP" altLang="ja-JP" sz="1600" dirty="0">
              <a:effectLst/>
              <a:latin typeface="游ゴシック Medium" panose="020B0500000000000000" pitchFamily="50" charset="-128"/>
              <a:ea typeface="游ゴシック Medium" panose="020B0500000000000000" pitchFamily="50" charset="-128"/>
              <a:cs typeface="ＭＳ Ｐゴシック" panose="020B0600070205080204" pitchFamily="50" charset="-128"/>
            </a:endParaRPr>
          </a:p>
          <a:p>
            <a:pPr algn="just"/>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3"/>
              </a:rPr>
              <a:t>■</a:t>
            </a:r>
            <a:r>
              <a:rPr lang="en-US" altLang="ja-JP" sz="1600" u="sng" dirty="0" err="1">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3"/>
              </a:rPr>
              <a:t>ネットde顧問</a:t>
            </a:r>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3"/>
              </a:rPr>
              <a:t>　2要素認証初期設定手順書</a:t>
            </a:r>
            <a:endParaRPr lang="ja-JP" altLang="ja-JP" sz="1600" dirty="0">
              <a:effectLst/>
              <a:latin typeface="游ゴシック Medium" panose="020B0500000000000000" pitchFamily="50" charset="-128"/>
              <a:ea typeface="游ゴシック Medium" panose="020B0500000000000000" pitchFamily="50" charset="-128"/>
              <a:cs typeface="ＭＳ Ｐゴシック" panose="020B0600070205080204" pitchFamily="50" charset="-128"/>
            </a:endParaRPr>
          </a:p>
          <a:p>
            <a:pPr algn="just"/>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4"/>
              </a:rPr>
              <a:t>■</a:t>
            </a:r>
            <a:r>
              <a:rPr lang="en-US" altLang="ja-JP" sz="1600" u="sng" dirty="0" err="1">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4"/>
              </a:rPr>
              <a:t>ネットde顧問</a:t>
            </a:r>
            <a:r>
              <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4"/>
              </a:rPr>
              <a:t>　</a:t>
            </a:r>
            <a:r>
              <a:rPr lang="en-US" altLang="ja-JP" sz="1600" u="sng" dirty="0" err="1">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hlinkClick r:id="rId4"/>
              </a:rPr>
              <a:t>利用マニュアル</a:t>
            </a:r>
            <a:endParaRPr lang="en-US" altLang="ja-JP" sz="1600" u="sng" dirty="0">
              <a:solidFill>
                <a:srgbClr val="467886"/>
              </a:solidFill>
              <a:effectLst/>
              <a:latin typeface="游ゴシック Medium" panose="020B0500000000000000" pitchFamily="50" charset="-128"/>
              <a:ea typeface="游ゴシック Medium" panose="020B0500000000000000" pitchFamily="50" charset="-128"/>
              <a:cs typeface="ＭＳ Ｐゴシック" panose="020B0600070205080204" pitchFamily="50" charset="-128"/>
            </a:endParaRPr>
          </a:p>
          <a:p>
            <a:pPr algn="just"/>
            <a:r>
              <a:rPr lang="ja-JP" altLang="en-US" sz="1600" b="0" i="0" dirty="0">
                <a:solidFill>
                  <a:srgbClr val="333333"/>
                </a:solidFill>
                <a:effectLst/>
                <a:highlight>
                  <a:srgbClr val="FFFFFF"/>
                </a:highlight>
                <a:latin typeface="游ゴシック Medium" panose="020B0500000000000000" pitchFamily="50" charset="-128"/>
                <a:ea typeface="游ゴシック Medium" panose="020B0500000000000000" pitchFamily="50" charset="-128"/>
              </a:rPr>
              <a:t>２要素認証についてのよくあるご質問は</a:t>
            </a:r>
            <a:r>
              <a:rPr lang="ja-JP" altLang="en-US" sz="1600" b="0" i="0" u="none" strike="noStrike" dirty="0">
                <a:solidFill>
                  <a:srgbClr val="2B4BCB"/>
                </a:solidFill>
                <a:effectLst/>
                <a:highlight>
                  <a:srgbClr val="FFFFFF"/>
                </a:highlight>
                <a:latin typeface="游ゴシック Medium" panose="020B0500000000000000" pitchFamily="50" charset="-128"/>
                <a:ea typeface="游ゴシック Medium" panose="020B0500000000000000" pitchFamily="50" charset="-128"/>
                <a:hlinkClick r:id="rId5"/>
              </a:rPr>
              <a:t>こちら</a:t>
            </a:r>
            <a:endParaRPr lang="en-US" altLang="ja-JP" sz="1600" dirty="0">
              <a:latin typeface="游ゴシック Medium" panose="020B0500000000000000" pitchFamily="50" charset="-128"/>
              <a:ea typeface="游ゴシック Medium" panose="020B0500000000000000" pitchFamily="50" charset="-128"/>
            </a:endParaRPr>
          </a:p>
          <a:p>
            <a:endParaRPr kumimoji="1" lang="ja-JP" altLang="en-US" sz="1600" dirty="0">
              <a:latin typeface="游ゴシック Medium" panose="020B0500000000000000" pitchFamily="50" charset="-128"/>
              <a:ea typeface="游ゴシック Medium" panose="020B0500000000000000" pitchFamily="50" charset="-128"/>
            </a:endParaRPr>
          </a:p>
          <a:p>
            <a:endParaRPr kumimoji="1" lang="ja-JP" altLang="en-US" sz="1600" dirty="0">
              <a:latin typeface="游ゴシック Medium" panose="020B0500000000000000" pitchFamily="50" charset="-128"/>
              <a:ea typeface="游ゴシック Medium" panose="020B0500000000000000" pitchFamily="50" charset="-128"/>
            </a:endParaRPr>
          </a:p>
        </p:txBody>
      </p:sp>
      <p:pic>
        <p:nvPicPr>
          <p:cNvPr id="11" name="図 10">
            <a:extLst>
              <a:ext uri="{FF2B5EF4-FFF2-40B4-BE49-F238E27FC236}">
                <a16:creationId xmlns:a16="http://schemas.microsoft.com/office/drawing/2014/main" id="{B065E892-9CFE-D6C7-B7D3-9E92E2E7D88F}"/>
              </a:ext>
            </a:extLst>
          </p:cNvPr>
          <p:cNvPicPr>
            <a:picLocks noChangeAspect="1"/>
          </p:cNvPicPr>
          <p:nvPr/>
        </p:nvPicPr>
        <p:blipFill>
          <a:blip r:embed="rId6"/>
          <a:stretch>
            <a:fillRect/>
          </a:stretch>
        </p:blipFill>
        <p:spPr>
          <a:xfrm>
            <a:off x="4860032" y="3271851"/>
            <a:ext cx="2407790" cy="2999635"/>
          </a:xfrm>
          <a:prstGeom prst="rect">
            <a:avLst/>
          </a:prstGeom>
          <a:solidFill>
            <a:schemeClr val="tx1"/>
          </a:solidFill>
        </p:spPr>
      </p:pic>
      <p:pic>
        <p:nvPicPr>
          <p:cNvPr id="13" name="図 12">
            <a:extLst>
              <a:ext uri="{FF2B5EF4-FFF2-40B4-BE49-F238E27FC236}">
                <a16:creationId xmlns:a16="http://schemas.microsoft.com/office/drawing/2014/main" id="{47D47F76-F1C4-885F-CD48-1C493F84F03A}"/>
              </a:ext>
            </a:extLst>
          </p:cNvPr>
          <p:cNvPicPr>
            <a:picLocks noChangeAspect="1"/>
          </p:cNvPicPr>
          <p:nvPr/>
        </p:nvPicPr>
        <p:blipFill>
          <a:blip r:embed="rId7"/>
          <a:stretch>
            <a:fillRect/>
          </a:stretch>
        </p:blipFill>
        <p:spPr>
          <a:xfrm>
            <a:off x="6577089" y="3573016"/>
            <a:ext cx="2407790" cy="2772000"/>
          </a:xfrm>
          <a:prstGeom prst="rect">
            <a:avLst/>
          </a:prstGeom>
          <a:ln>
            <a:solidFill>
              <a:schemeClr val="tx1"/>
            </a:solidFill>
          </a:ln>
        </p:spPr>
      </p:pic>
    </p:spTree>
    <p:extLst>
      <p:ext uri="{BB962C8B-B14F-4D97-AF65-F5344CB8AC3E}">
        <p14:creationId xmlns:p14="http://schemas.microsoft.com/office/powerpoint/2010/main" val="244990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 descr="図形, 四角形&#10;&#10;中程度の精度で自動的に生成された説明">
            <a:extLst>
              <a:ext uri="{FF2B5EF4-FFF2-40B4-BE49-F238E27FC236}">
                <a16:creationId xmlns:a16="http://schemas.microsoft.com/office/drawing/2014/main" id="{CE352DC5-7CC4-1904-ED8B-1FE088DD0F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173" y="3796419"/>
            <a:ext cx="4560825" cy="888639"/>
          </a:xfrm>
          <a:prstGeom prst="rect">
            <a:avLst/>
          </a:prstGeom>
          <a:noFill/>
          <a:ln w="19050">
            <a:solidFill>
              <a:srgbClr val="FF0000"/>
            </a:solidFill>
          </a:ln>
          <a:extLst>
            <a:ext uri="{909E8E84-426E-40DD-AFC4-6F175D3DCCD1}">
              <a14:hiddenFill xmlns:a14="http://schemas.microsoft.com/office/drawing/2010/main">
                <a:solidFill>
                  <a:srgbClr val="FFFFFF"/>
                </a:solidFill>
              </a14:hiddenFill>
            </a:ext>
          </a:extLst>
        </p:spPr>
      </p:pic>
      <p:sp>
        <p:nvSpPr>
          <p:cNvPr id="4" name="タイトル 5">
            <a:extLst>
              <a:ext uri="{FF2B5EF4-FFF2-40B4-BE49-F238E27FC236}">
                <a16:creationId xmlns:a16="http://schemas.microsoft.com/office/drawing/2014/main" id="{DC1C5FFE-4953-87A2-DEBF-52E9C5D4E416}"/>
              </a:ext>
            </a:extLst>
          </p:cNvPr>
          <p:cNvSpPr txBox="1">
            <a:spLocks noGrp="1"/>
          </p:cNvSpPr>
          <p:nvPr>
            <p:ph type="title" idx="4294967295"/>
          </p:nvPr>
        </p:nvSpPr>
        <p:spPr>
          <a:xfrm>
            <a:off x="309110" y="120528"/>
            <a:ext cx="8220075" cy="5254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algn="l">
              <a:defRPr/>
            </a:pPr>
            <a:r>
              <a:rPr lang="ja-JP" altLang="en-US" sz="2000" b="1" dirty="0">
                <a:latin typeface="游ゴシック Medium" panose="020B0500000000000000" pitchFamily="50" charset="-128"/>
                <a:ea typeface="游ゴシック Medium" panose="020B0500000000000000" pitchFamily="50" charset="-128"/>
              </a:rPr>
              <a:t>セキュリティ（２要素認証）</a:t>
            </a:r>
            <a:endPar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endParaRPr>
          </a:p>
        </p:txBody>
      </p:sp>
      <p:sp>
        <p:nvSpPr>
          <p:cNvPr id="2" name="スライド番号プレースホルダー 7">
            <a:extLst>
              <a:ext uri="{FF2B5EF4-FFF2-40B4-BE49-F238E27FC236}">
                <a16:creationId xmlns:a16="http://schemas.microsoft.com/office/drawing/2014/main" id="{5294EBC7-9EEC-E814-8235-1D4BD7087371}"/>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5</a:t>
            </a:fld>
            <a:endParaRPr lang="en-US" altLang="ja-JP" dirty="0"/>
          </a:p>
        </p:txBody>
      </p:sp>
      <p:sp>
        <p:nvSpPr>
          <p:cNvPr id="5" name="右矢印 13">
            <a:extLst>
              <a:ext uri="{FF2B5EF4-FFF2-40B4-BE49-F238E27FC236}">
                <a16:creationId xmlns:a16="http://schemas.microsoft.com/office/drawing/2014/main" id="{5C901CEB-48FB-8EB7-D627-8BEA82443925}"/>
              </a:ext>
            </a:extLst>
          </p:cNvPr>
          <p:cNvSpPr/>
          <p:nvPr/>
        </p:nvSpPr>
        <p:spPr>
          <a:xfrm rot="8728943" flipV="1">
            <a:off x="3939040" y="2444844"/>
            <a:ext cx="2309878" cy="158758"/>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sp>
        <p:nvSpPr>
          <p:cNvPr id="6" name="コンテンツ プレースホルダ 5">
            <a:extLst>
              <a:ext uri="{FF2B5EF4-FFF2-40B4-BE49-F238E27FC236}">
                <a16:creationId xmlns:a16="http://schemas.microsoft.com/office/drawing/2014/main" id="{E79ED91E-1610-C121-9669-6F1105DC30CC}"/>
              </a:ext>
            </a:extLst>
          </p:cNvPr>
          <p:cNvSpPr>
            <a:spLocks noGrp="1"/>
          </p:cNvSpPr>
          <p:nvPr>
            <p:ph idx="1"/>
          </p:nvPr>
        </p:nvSpPr>
        <p:spPr>
          <a:xfrm>
            <a:off x="251520" y="620688"/>
            <a:ext cx="8496944" cy="3693595"/>
          </a:xfrm>
        </p:spPr>
        <p:txBody>
          <a:bodyPr rtlCol="0">
            <a:noAutofit/>
          </a:bodyPr>
          <a:lstStyle/>
          <a:p>
            <a:pPr marL="274320" indent="-274320" eaLnBrk="1" fontAlgn="auto" hangingPunct="1">
              <a:spcAft>
                <a:spcPts val="0"/>
              </a:spcAft>
              <a:buFont typeface="Arial" pitchFamily="34" charset="0"/>
              <a:buNone/>
              <a:defRPr/>
            </a:pPr>
            <a:r>
              <a:rPr lang="ja-JP" altLang="en-US" sz="2800" b="1" dirty="0">
                <a:solidFill>
                  <a:schemeClr val="accent1"/>
                </a:solidFill>
                <a:latin typeface="游ゴシック" panose="020B0400000000000000" pitchFamily="50" charset="-128"/>
                <a:ea typeface="游ゴシック" panose="020B0400000000000000" pitchFamily="50" charset="-128"/>
              </a:rPr>
              <a:t>ログイン</a:t>
            </a:r>
            <a:endParaRPr lang="en-US" altLang="ja-JP" sz="2800" b="1" dirty="0">
              <a:solidFill>
                <a:schemeClr val="accent1"/>
              </a:solidFill>
              <a:latin typeface="游ゴシック" panose="020B0400000000000000" pitchFamily="50" charset="-128"/>
              <a:ea typeface="游ゴシック" panose="020B0400000000000000" pitchFamily="50" charset="-128"/>
            </a:endParaRPr>
          </a:p>
          <a:p>
            <a:pPr marL="274320" indent="-274320" eaLnBrk="1" fontAlgn="auto" hangingPunct="1">
              <a:spcAft>
                <a:spcPts val="0"/>
              </a:spcAft>
              <a:buFont typeface="Arial" pitchFamily="34" charset="0"/>
              <a:buNone/>
              <a:defRPr/>
            </a:pPr>
            <a:r>
              <a:rPr lang="en-US" altLang="ja-JP" sz="2800" b="1" dirty="0">
                <a:solidFill>
                  <a:schemeClr val="accent1"/>
                </a:solidFill>
                <a:latin typeface="游ゴシック" panose="020B0400000000000000" pitchFamily="50" charset="-128"/>
                <a:ea typeface="游ゴシック" panose="020B0400000000000000" pitchFamily="50" charset="-128"/>
              </a:rPr>
              <a:t>ID</a:t>
            </a:r>
            <a:r>
              <a:rPr lang="ja-JP" altLang="en-US" sz="2800" b="1" dirty="0">
                <a:solidFill>
                  <a:schemeClr val="accent1"/>
                </a:solidFill>
                <a:latin typeface="游ゴシック" panose="020B0400000000000000" pitchFamily="50" charset="-128"/>
                <a:ea typeface="游ゴシック" panose="020B0400000000000000" pitchFamily="50" charset="-128"/>
              </a:rPr>
              <a:t>とパスワード入力</a:t>
            </a:r>
            <a:endParaRPr lang="en-US" altLang="ja-JP" sz="2800" b="1" dirty="0">
              <a:solidFill>
                <a:schemeClr val="accent1"/>
              </a:solidFill>
              <a:latin typeface="游ゴシック" panose="020B0400000000000000" pitchFamily="50" charset="-128"/>
              <a:ea typeface="游ゴシック" panose="020B0400000000000000" pitchFamily="50" charset="-128"/>
            </a:endParaRPr>
          </a:p>
          <a:p>
            <a:pPr marL="274320" indent="-274320" eaLnBrk="1" fontAlgn="auto" hangingPunct="1">
              <a:spcAft>
                <a:spcPts val="0"/>
              </a:spcAft>
              <a:buFont typeface="Arial" pitchFamily="34" charset="0"/>
              <a:buNone/>
              <a:defRPr/>
            </a:pPr>
            <a:r>
              <a:rPr lang="ja-JP" altLang="en-US" sz="2000" dirty="0">
                <a:latin typeface="游ゴシック" panose="020B0400000000000000" pitchFamily="50" charset="-128"/>
                <a:ea typeface="游ゴシック" panose="020B0400000000000000" pitchFamily="50" charset="-128"/>
              </a:rPr>
              <a:t>　</a:t>
            </a:r>
            <a:r>
              <a:rPr lang="ja-JP" altLang="en-US" sz="1800" dirty="0">
                <a:latin typeface="游ゴシック" panose="020B0400000000000000" pitchFamily="50" charset="-128"/>
                <a:ea typeface="游ゴシック" panose="020B0400000000000000" pitchFamily="50" charset="-128"/>
              </a:rPr>
              <a:t>下記サイトに、ネット</a:t>
            </a:r>
            <a:r>
              <a:rPr lang="en-US" altLang="ja-JP" sz="1800" dirty="0">
                <a:latin typeface="游ゴシック" panose="020B0400000000000000" pitchFamily="50" charset="-128"/>
                <a:ea typeface="游ゴシック" panose="020B0400000000000000" pitchFamily="50" charset="-128"/>
              </a:rPr>
              <a:t>de</a:t>
            </a:r>
            <a:r>
              <a:rPr lang="ja-JP" altLang="en-US" sz="1800" dirty="0">
                <a:latin typeface="游ゴシック" panose="020B0400000000000000" pitchFamily="50" charset="-128"/>
                <a:ea typeface="游ゴシック" panose="020B0400000000000000" pitchFamily="50" charset="-128"/>
              </a:rPr>
              <a:t>顧問用ログイン</a:t>
            </a:r>
            <a:r>
              <a:rPr lang="en-US" altLang="ja-JP" sz="1800" dirty="0">
                <a:latin typeface="游ゴシック" panose="020B0400000000000000" pitchFamily="50" charset="-128"/>
                <a:ea typeface="游ゴシック" panose="020B0400000000000000" pitchFamily="50" charset="-128"/>
              </a:rPr>
              <a:t>ID</a:t>
            </a:r>
            <a:r>
              <a:rPr lang="ja-JP" altLang="en-US" sz="1800" dirty="0">
                <a:latin typeface="游ゴシック" panose="020B0400000000000000" pitchFamily="50" charset="-128"/>
                <a:ea typeface="游ゴシック" panose="020B0400000000000000" pitchFamily="50" charset="-128"/>
              </a:rPr>
              <a:t>とパスワードを入力後、右側の「ログイン」をクリック</a:t>
            </a:r>
            <a:endParaRPr lang="en-US" altLang="ja-JP" sz="1800" dirty="0">
              <a:latin typeface="游ゴシック" panose="020B0400000000000000" pitchFamily="50" charset="-128"/>
              <a:ea typeface="游ゴシック" panose="020B0400000000000000" pitchFamily="50" charset="-128"/>
            </a:endParaRPr>
          </a:p>
          <a:p>
            <a:pPr marL="274320" indent="-274320" eaLnBrk="1" fontAlgn="auto" hangingPunct="1">
              <a:spcAft>
                <a:spcPts val="0"/>
              </a:spcAft>
              <a:buFont typeface="Arial" pitchFamily="34" charset="0"/>
              <a:buNone/>
              <a:defRPr/>
            </a:pPr>
            <a:r>
              <a:rPr lang="ja-JP" altLang="en-US" sz="2000" dirty="0">
                <a:latin typeface="游ゴシック" panose="020B0400000000000000" pitchFamily="50" charset="-128"/>
                <a:ea typeface="游ゴシック" panose="020B0400000000000000" pitchFamily="50" charset="-128"/>
              </a:rPr>
              <a:t>　</a:t>
            </a:r>
            <a:r>
              <a:rPr lang="en-US" altLang="ja-JP" sz="1400" u="sng" dirty="0">
                <a:latin typeface="游ゴシック" panose="020B0400000000000000" pitchFamily="50" charset="-128"/>
                <a:ea typeface="游ゴシック" panose="020B0400000000000000" pitchFamily="50" charset="-128"/>
              </a:rPr>
              <a:t>https://www1.shalom-house.jp/komon/ login.aspx</a:t>
            </a:r>
            <a:endParaRPr lang="en-US" altLang="ja-JP" sz="2400" u="sng" dirty="0">
              <a:latin typeface="游ゴシック" panose="020B0400000000000000" pitchFamily="50" charset="-128"/>
              <a:ea typeface="游ゴシック" panose="020B0400000000000000" pitchFamily="50" charset="-128"/>
            </a:endParaRPr>
          </a:p>
        </p:txBody>
      </p:sp>
      <p:grpSp>
        <p:nvGrpSpPr>
          <p:cNvPr id="7" name="グループ化 6">
            <a:extLst>
              <a:ext uri="{FF2B5EF4-FFF2-40B4-BE49-F238E27FC236}">
                <a16:creationId xmlns:a16="http://schemas.microsoft.com/office/drawing/2014/main" id="{F7E1E2C0-C00C-A8F4-3870-DE1AC5AD5C53}"/>
              </a:ext>
            </a:extLst>
          </p:cNvPr>
          <p:cNvGrpSpPr/>
          <p:nvPr/>
        </p:nvGrpSpPr>
        <p:grpSpPr>
          <a:xfrm>
            <a:off x="5796136" y="212577"/>
            <a:ext cx="2664296" cy="1398191"/>
            <a:chOff x="5424913" y="2427494"/>
            <a:chExt cx="3261887" cy="1465139"/>
          </a:xfrm>
        </p:grpSpPr>
        <p:pic>
          <p:nvPicPr>
            <p:cNvPr id="8" name="図 7" descr="グラフィカル ユーザー インターフェイス, アプリケーション&#10;&#10;自動的に生成された説明">
              <a:extLst>
                <a:ext uri="{FF2B5EF4-FFF2-40B4-BE49-F238E27FC236}">
                  <a16:creationId xmlns:a16="http://schemas.microsoft.com/office/drawing/2014/main" id="{5AA4B07E-CE90-F1A6-C04A-772BCF1FC3B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5424913" y="2427494"/>
              <a:ext cx="3261887" cy="1465139"/>
            </a:xfrm>
            <a:prstGeom prst="rect">
              <a:avLst/>
            </a:prstGeom>
            <a:ln>
              <a:solidFill>
                <a:schemeClr val="tx1"/>
              </a:solidFill>
            </a:ln>
          </p:spPr>
        </p:pic>
        <p:sp>
          <p:nvSpPr>
            <p:cNvPr id="9" name="楕円 8">
              <a:extLst>
                <a:ext uri="{FF2B5EF4-FFF2-40B4-BE49-F238E27FC236}">
                  <a16:creationId xmlns:a16="http://schemas.microsoft.com/office/drawing/2014/main" id="{BECD3BE7-C3DE-C79D-8D46-88DD0F05EA92}"/>
                </a:ext>
              </a:extLst>
            </p:cNvPr>
            <p:cNvSpPr/>
            <p:nvPr/>
          </p:nvSpPr>
          <p:spPr>
            <a:xfrm>
              <a:off x="7812730" y="2831111"/>
              <a:ext cx="720080" cy="657904"/>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0" name="Picture 2" descr="テキスト&#10;&#10;自動的に生成された説明">
            <a:extLst>
              <a:ext uri="{FF2B5EF4-FFF2-40B4-BE49-F238E27FC236}">
                <a16:creationId xmlns:a16="http://schemas.microsoft.com/office/drawing/2014/main" id="{13D894F6-6E05-B05D-0197-30D6C9EB06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1743" y="2927332"/>
            <a:ext cx="2862428" cy="1901421"/>
          </a:xfrm>
          <a:prstGeom prst="rect">
            <a:avLst/>
          </a:prstGeom>
          <a:noFill/>
          <a:extLst>
            <a:ext uri="{909E8E84-426E-40DD-AFC4-6F175D3DCCD1}">
              <a14:hiddenFill xmlns:a14="http://schemas.microsoft.com/office/drawing/2010/main">
                <a:solidFill>
                  <a:srgbClr val="FFFFFF"/>
                </a:solidFill>
              </a14:hiddenFill>
            </a:ext>
          </a:extLst>
        </p:spPr>
      </p:pic>
      <p:sp>
        <p:nvSpPr>
          <p:cNvPr id="14" name="四角形: 角を丸くする 13">
            <a:extLst>
              <a:ext uri="{FF2B5EF4-FFF2-40B4-BE49-F238E27FC236}">
                <a16:creationId xmlns:a16="http://schemas.microsoft.com/office/drawing/2014/main" id="{23C58DE4-7769-E214-D3DF-3EC23EE05511}"/>
              </a:ext>
            </a:extLst>
          </p:cNvPr>
          <p:cNvSpPr/>
          <p:nvPr/>
        </p:nvSpPr>
        <p:spPr>
          <a:xfrm>
            <a:off x="2336970" y="3571564"/>
            <a:ext cx="1178498" cy="509965"/>
          </a:xfrm>
          <a:prstGeom prst="round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6" name="Rectangle 5">
            <a:extLst>
              <a:ext uri="{FF2B5EF4-FFF2-40B4-BE49-F238E27FC236}">
                <a16:creationId xmlns:a16="http://schemas.microsoft.com/office/drawing/2014/main" id="{D92F6D5A-D302-78A7-2C2A-E745D366E9D2}"/>
              </a:ext>
            </a:extLst>
          </p:cNvPr>
          <p:cNvSpPr>
            <a:spLocks noChangeArrowheads="1"/>
          </p:cNvSpPr>
          <p:nvPr/>
        </p:nvSpPr>
        <p:spPr bwMode="auto">
          <a:xfrm>
            <a:off x="132016" y="2629122"/>
            <a:ext cx="585288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ログイン後</a:t>
            </a:r>
            <a:r>
              <a:rPr kumimoji="1" lang="en-US" altLang="ja-JP"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2</a:t>
            </a:r>
            <a:r>
              <a:rPr kumimoji="1" lang="ja-JP" altLang="en-US"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要素認証</a:t>
            </a:r>
            <a:r>
              <a:rPr kumimoji="1" lang="ja-JP" altLang="ja-JP"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ログイン選択画面に遷移します。</a:t>
            </a:r>
            <a:endParaRPr kumimoji="1" lang="ja-JP" altLang="ja-JP"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p:txBody>
      </p:sp>
      <p:sp>
        <p:nvSpPr>
          <p:cNvPr id="17" name="Rectangle 7">
            <a:extLst>
              <a:ext uri="{FF2B5EF4-FFF2-40B4-BE49-F238E27FC236}">
                <a16:creationId xmlns:a16="http://schemas.microsoft.com/office/drawing/2014/main" id="{EFB9C0D3-3467-2D37-FAA8-89179A7B1C0D}"/>
              </a:ext>
            </a:extLst>
          </p:cNvPr>
          <p:cNvSpPr>
            <a:spLocks noChangeArrowheads="1"/>
          </p:cNvSpPr>
          <p:nvPr/>
        </p:nvSpPr>
        <p:spPr bwMode="auto">
          <a:xfrm>
            <a:off x="4414394" y="3163372"/>
            <a:ext cx="3163812" cy="584775"/>
          </a:xfrm>
          <a:prstGeom prst="rect">
            <a:avLst/>
          </a:prstGeom>
          <a:noFill/>
          <a:ln w="9525" cap="flat" cmpd="sng">
            <a:solidFill>
              <a:srgbClr val="FF0000"/>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就業打刻・明細閲覧のみ利用する場合は２要素認証は不要です</a:t>
            </a:r>
            <a:endPar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p:txBody>
      </p:sp>
      <p:sp>
        <p:nvSpPr>
          <p:cNvPr id="18" name="Rectangle 8">
            <a:extLst>
              <a:ext uri="{FF2B5EF4-FFF2-40B4-BE49-F238E27FC236}">
                <a16:creationId xmlns:a16="http://schemas.microsoft.com/office/drawing/2014/main" id="{19F57FF6-255E-7E84-8C0A-F01219C683D6}"/>
              </a:ext>
            </a:extLst>
          </p:cNvPr>
          <p:cNvSpPr>
            <a:spLocks noChangeArrowheads="1"/>
          </p:cNvSpPr>
          <p:nvPr/>
        </p:nvSpPr>
        <p:spPr bwMode="auto">
          <a:xfrm>
            <a:off x="2080472" y="6474822"/>
            <a:ext cx="849694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160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cs typeface="Arial" panose="020B0604020202020204" pitchFamily="34" charset="0"/>
              </a:rPr>
              <a:t>※パスワードを忘れてしまった場合には管理者にお問合せください。</a:t>
            </a:r>
            <a:endParaRPr kumimoji="1" lang="en-US" altLang="ja-JP" sz="1600" i="0" u="none" strike="noStrike" cap="none" normalizeH="0" baseline="0" dirty="0">
              <a:ln>
                <a:noFill/>
              </a:ln>
              <a:solidFill>
                <a:srgbClr val="FF0000"/>
              </a:solidFill>
              <a:effectLst/>
              <a:latin typeface="游ゴシック Medium" panose="020B0500000000000000" pitchFamily="50" charset="-128"/>
              <a:ea typeface="游ゴシック Medium" panose="020B0500000000000000" pitchFamily="50" charset="-128"/>
              <a:cs typeface="Arial" panose="020B0604020202020204" pitchFamily="34" charset="0"/>
            </a:endParaRPr>
          </a:p>
        </p:txBody>
      </p:sp>
      <p:sp>
        <p:nvSpPr>
          <p:cNvPr id="19" name="楕円 18">
            <a:extLst>
              <a:ext uri="{FF2B5EF4-FFF2-40B4-BE49-F238E27FC236}">
                <a16:creationId xmlns:a16="http://schemas.microsoft.com/office/drawing/2014/main" id="{1A1F7119-E6EC-9714-7285-E1DB8870DA01}"/>
              </a:ext>
            </a:extLst>
          </p:cNvPr>
          <p:cNvSpPr/>
          <p:nvPr/>
        </p:nvSpPr>
        <p:spPr>
          <a:xfrm>
            <a:off x="7524328" y="3823772"/>
            <a:ext cx="588158" cy="627842"/>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右矢印 13">
            <a:extLst>
              <a:ext uri="{FF2B5EF4-FFF2-40B4-BE49-F238E27FC236}">
                <a16:creationId xmlns:a16="http://schemas.microsoft.com/office/drawing/2014/main" id="{4BB6F039-9C3A-3400-1677-C4CACF00522E}"/>
              </a:ext>
            </a:extLst>
          </p:cNvPr>
          <p:cNvSpPr/>
          <p:nvPr/>
        </p:nvSpPr>
        <p:spPr>
          <a:xfrm>
            <a:off x="3366897" y="3829482"/>
            <a:ext cx="1347204" cy="190963"/>
          </a:xfrm>
          <a:prstGeom prst="rightArrow">
            <a:avLst/>
          </a:prstGeom>
          <a:solidFill>
            <a:srgbClr val="FF717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sp>
        <p:nvSpPr>
          <p:cNvPr id="21" name="四角形: 角を丸くする 20">
            <a:extLst>
              <a:ext uri="{FF2B5EF4-FFF2-40B4-BE49-F238E27FC236}">
                <a16:creationId xmlns:a16="http://schemas.microsoft.com/office/drawing/2014/main" id="{259A83F3-20F7-09DA-B20B-1B40C8325133}"/>
              </a:ext>
            </a:extLst>
          </p:cNvPr>
          <p:cNvSpPr/>
          <p:nvPr/>
        </p:nvSpPr>
        <p:spPr>
          <a:xfrm>
            <a:off x="1133429" y="3584607"/>
            <a:ext cx="1178498" cy="509965"/>
          </a:xfrm>
          <a:prstGeom prst="roundRect">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24" name="図 23">
            <a:extLst>
              <a:ext uri="{FF2B5EF4-FFF2-40B4-BE49-F238E27FC236}">
                <a16:creationId xmlns:a16="http://schemas.microsoft.com/office/drawing/2014/main" id="{E15256E8-A72E-F696-171A-47AE86828FC2}"/>
              </a:ext>
            </a:extLst>
          </p:cNvPr>
          <p:cNvPicPr>
            <a:picLocks noChangeAspect="1"/>
          </p:cNvPicPr>
          <p:nvPr/>
        </p:nvPicPr>
        <p:blipFill>
          <a:blip r:embed="rId5"/>
          <a:stretch>
            <a:fillRect/>
          </a:stretch>
        </p:blipFill>
        <p:spPr>
          <a:xfrm>
            <a:off x="136952" y="4577086"/>
            <a:ext cx="2497677" cy="1703773"/>
          </a:xfrm>
          <a:prstGeom prst="rect">
            <a:avLst/>
          </a:prstGeom>
          <a:ln w="19050">
            <a:solidFill>
              <a:srgbClr val="0070C0"/>
            </a:solidFill>
          </a:ln>
        </p:spPr>
      </p:pic>
      <p:sp>
        <p:nvSpPr>
          <p:cNvPr id="22" name="右矢印 13">
            <a:extLst>
              <a:ext uri="{FF2B5EF4-FFF2-40B4-BE49-F238E27FC236}">
                <a16:creationId xmlns:a16="http://schemas.microsoft.com/office/drawing/2014/main" id="{AFBCA4F6-C4DE-039E-6C80-106BB75A94EB}"/>
              </a:ext>
            </a:extLst>
          </p:cNvPr>
          <p:cNvSpPr/>
          <p:nvPr/>
        </p:nvSpPr>
        <p:spPr>
          <a:xfrm rot="5400000">
            <a:off x="1214819" y="4585244"/>
            <a:ext cx="1347204" cy="190963"/>
          </a:xfrm>
          <a:prstGeom prst="rightArrow">
            <a:avLst/>
          </a:prstGeom>
          <a:solidFill>
            <a:schemeClr val="accent1">
              <a:lumMod val="60000"/>
              <a:lumOff val="4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pic>
        <p:nvPicPr>
          <p:cNvPr id="27" name="図 26">
            <a:extLst>
              <a:ext uri="{FF2B5EF4-FFF2-40B4-BE49-F238E27FC236}">
                <a16:creationId xmlns:a16="http://schemas.microsoft.com/office/drawing/2014/main" id="{D1DAA11E-9F3C-BEDF-2B5E-49FC1E4190FA}"/>
              </a:ext>
            </a:extLst>
          </p:cNvPr>
          <p:cNvPicPr>
            <a:picLocks noChangeAspect="1"/>
          </p:cNvPicPr>
          <p:nvPr/>
        </p:nvPicPr>
        <p:blipFill>
          <a:blip r:embed="rId6"/>
          <a:stretch>
            <a:fillRect/>
          </a:stretch>
        </p:blipFill>
        <p:spPr>
          <a:xfrm>
            <a:off x="5693874" y="4765895"/>
            <a:ext cx="3286584" cy="1590897"/>
          </a:xfrm>
          <a:prstGeom prst="rect">
            <a:avLst/>
          </a:prstGeom>
          <a:ln w="19050">
            <a:solidFill>
              <a:srgbClr val="0070C0"/>
            </a:solidFill>
          </a:ln>
        </p:spPr>
      </p:pic>
      <p:sp>
        <p:nvSpPr>
          <p:cNvPr id="28" name="Rectangle 7">
            <a:extLst>
              <a:ext uri="{FF2B5EF4-FFF2-40B4-BE49-F238E27FC236}">
                <a16:creationId xmlns:a16="http://schemas.microsoft.com/office/drawing/2014/main" id="{E0AC8916-DBBE-91A9-EB60-F338CEFB0F91}"/>
              </a:ext>
            </a:extLst>
          </p:cNvPr>
          <p:cNvSpPr>
            <a:spLocks noChangeArrowheads="1"/>
          </p:cNvSpPr>
          <p:nvPr/>
        </p:nvSpPr>
        <p:spPr bwMode="auto">
          <a:xfrm>
            <a:off x="2707709" y="5054527"/>
            <a:ext cx="2913085" cy="584775"/>
          </a:xfrm>
          <a:prstGeom prst="rect">
            <a:avLst/>
          </a:prstGeom>
          <a:noFill/>
          <a:ln w="9525" cap="flat" cmpd="sng">
            <a:solidFill>
              <a:srgbClr val="0070C0"/>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「すべての機能を利用する」場合は</a:t>
            </a:r>
            <a:r>
              <a:rPr kumimoji="1" lang="en-US" altLang="ja-JP"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2</a:t>
            </a:r>
            <a:r>
              <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cs typeface="Arial" panose="020B0604020202020204" pitchFamily="34" charset="0"/>
              </a:rPr>
              <a:t>要素認証が必要です</a:t>
            </a:r>
            <a:endParaRPr kumimoji="1" lang="ja-JP" altLang="en-US" sz="1600" b="0" i="0" u="none" strike="noStrike" cap="none" normalizeH="0" baseline="0" dirty="0">
              <a:ln>
                <a:noFill/>
              </a:ln>
              <a:solidFill>
                <a:schemeClr val="tx1"/>
              </a:solidFill>
              <a:effectLst/>
              <a:latin typeface="游ゴシック Medium" panose="020B0500000000000000" pitchFamily="50" charset="-128"/>
              <a:ea typeface="游ゴシック Medium" panose="020B0500000000000000" pitchFamily="50" charset="-128"/>
            </a:endParaRPr>
          </a:p>
        </p:txBody>
      </p:sp>
      <p:sp>
        <p:nvSpPr>
          <p:cNvPr id="25" name="右矢印 13">
            <a:extLst>
              <a:ext uri="{FF2B5EF4-FFF2-40B4-BE49-F238E27FC236}">
                <a16:creationId xmlns:a16="http://schemas.microsoft.com/office/drawing/2014/main" id="{A5577CF2-0BEB-9D62-70BF-2691367B8A59}"/>
              </a:ext>
            </a:extLst>
          </p:cNvPr>
          <p:cNvSpPr/>
          <p:nvPr/>
        </p:nvSpPr>
        <p:spPr>
          <a:xfrm>
            <a:off x="2412144" y="5756372"/>
            <a:ext cx="3456000" cy="190963"/>
          </a:xfrm>
          <a:prstGeom prst="rightArrow">
            <a:avLst/>
          </a:prstGeom>
          <a:solidFill>
            <a:schemeClr val="accent1">
              <a:lumMod val="60000"/>
              <a:lumOff val="4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Medium" panose="020B0500000000000000" pitchFamily="50" charset="-128"/>
            </a:endParaRPr>
          </a:p>
        </p:txBody>
      </p:sp>
    </p:spTree>
    <p:extLst>
      <p:ext uri="{BB962C8B-B14F-4D97-AF65-F5344CB8AC3E}">
        <p14:creationId xmlns:p14="http://schemas.microsoft.com/office/powerpoint/2010/main" val="287659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p:cNvSpPr>
          <p:nvPr/>
        </p:nvSpPr>
        <p:spPr>
          <a:xfrm>
            <a:off x="467544" y="548680"/>
            <a:ext cx="8219256" cy="54726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br>
              <a:rPr kumimoji="1" lang="en-US" altLang="ja-JP" sz="18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br>
            <a:br>
              <a:rPr kumimoji="1" lang="en-US" altLang="ja-JP" sz="18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br>
            <a:r>
              <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１）「ネット</a:t>
            </a:r>
            <a:r>
              <a:rPr kumimoji="1" lang="en-US" altLang="ja-JP"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de</a:t>
            </a:r>
            <a:r>
              <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明細」のアイコン　　　　　　をクリックすると、下図のようなネット</a:t>
            </a:r>
            <a:r>
              <a:rPr kumimoji="1" lang="en-US" altLang="ja-JP"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de</a:t>
            </a:r>
            <a:r>
              <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明細のトップ画面が表示されます。</a:t>
            </a:r>
            <a:endParaRPr kumimoji="1" lang="en-US" altLang="ja-JP"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lang="en-US" altLang="ja-JP" sz="1200" dirty="0">
              <a:latin typeface="游ゴシック Medium" panose="020B0500000000000000" pitchFamily="50" charset="-128"/>
              <a:ea typeface="游ゴシック Medium" panose="020B0500000000000000" pitchFamily="50" charset="-128"/>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各機能へは赤丸内のボタンをクリックすることで機能を選択できます。</a:t>
            </a: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en-US" altLang="ja-JP"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a:t>
            </a:r>
            <a:r>
              <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下図は管理者用のメニューです。一般用は明細閲覧、源泉徴収票閲覧のみとなります社員台帳閲覧画面が表示されます。</a:t>
            </a:r>
          </a:p>
        </p:txBody>
      </p:sp>
      <p:sp>
        <p:nvSpPr>
          <p:cNvPr id="14" name="タイトル 13"/>
          <p:cNvSpPr txBox="1">
            <a:spLocks noGrp="1"/>
          </p:cNvSpPr>
          <p:nvPr>
            <p:ph type="title" idx="4294967295"/>
          </p:nvPr>
        </p:nvSpPr>
        <p:spPr>
          <a:xfrm>
            <a:off x="251520" y="116632"/>
            <a:ext cx="8352928"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a:t>
            </a: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ネット</a:t>
            </a: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de</a:t>
            </a:r>
            <a:r>
              <a:rPr lang="ja-JP" altLang="en-US" sz="2000" b="1" dirty="0">
                <a:cs typeface="+mn-cs"/>
              </a:rPr>
              <a:t>明細</a:t>
            </a:r>
            <a:r>
              <a:rPr lang="en-US" altLang="ja-JP" sz="2000" b="1" dirty="0">
                <a:cs typeface="+mn-cs"/>
              </a:rPr>
              <a:t>】</a:t>
            </a:r>
            <a:endPar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endParaRPr>
          </a:p>
        </p:txBody>
      </p:sp>
      <p:sp>
        <p:nvSpPr>
          <p:cNvPr id="3" name="スライド番号プレースホルダー 7">
            <a:extLst>
              <a:ext uri="{FF2B5EF4-FFF2-40B4-BE49-F238E27FC236}">
                <a16:creationId xmlns:a16="http://schemas.microsoft.com/office/drawing/2014/main" id="{E5A04183-4140-5636-EEF4-5982B298FAA8}"/>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6</a:t>
            </a:fld>
            <a:endParaRPr lang="en-US" altLang="ja-JP" dirty="0"/>
          </a:p>
        </p:txBody>
      </p:sp>
      <p:pic>
        <p:nvPicPr>
          <p:cNvPr id="4" name="図 3">
            <a:extLst>
              <a:ext uri="{FF2B5EF4-FFF2-40B4-BE49-F238E27FC236}">
                <a16:creationId xmlns:a16="http://schemas.microsoft.com/office/drawing/2014/main" id="{DE372E47-DFA7-CEFC-43DE-2AF475F64C00}"/>
              </a:ext>
            </a:extLst>
          </p:cNvPr>
          <p:cNvPicPr>
            <a:picLocks noChangeAspect="1"/>
          </p:cNvPicPr>
          <p:nvPr/>
        </p:nvPicPr>
        <p:blipFill>
          <a:blip r:embed="rId2"/>
          <a:stretch>
            <a:fillRect/>
          </a:stretch>
        </p:blipFill>
        <p:spPr>
          <a:xfrm>
            <a:off x="2915816" y="713965"/>
            <a:ext cx="720080" cy="800089"/>
          </a:xfrm>
          <a:prstGeom prst="rect">
            <a:avLst/>
          </a:prstGeom>
        </p:spPr>
      </p:pic>
      <p:pic>
        <p:nvPicPr>
          <p:cNvPr id="7" name="図 6">
            <a:extLst>
              <a:ext uri="{FF2B5EF4-FFF2-40B4-BE49-F238E27FC236}">
                <a16:creationId xmlns:a16="http://schemas.microsoft.com/office/drawing/2014/main" id="{DFEFFFCC-DA72-98E1-32EE-1361E274FADF}"/>
              </a:ext>
            </a:extLst>
          </p:cNvPr>
          <p:cNvPicPr>
            <a:picLocks noChangeAspect="1"/>
          </p:cNvPicPr>
          <p:nvPr/>
        </p:nvPicPr>
        <p:blipFill>
          <a:blip r:embed="rId3"/>
          <a:stretch>
            <a:fillRect/>
          </a:stretch>
        </p:blipFill>
        <p:spPr>
          <a:xfrm>
            <a:off x="637499" y="2924944"/>
            <a:ext cx="5616624" cy="2502562"/>
          </a:xfrm>
          <a:prstGeom prst="rect">
            <a:avLst/>
          </a:prstGeom>
        </p:spPr>
      </p:pic>
      <p:sp>
        <p:nvSpPr>
          <p:cNvPr id="8" name="テキスト ボックス 7">
            <a:extLst>
              <a:ext uri="{FF2B5EF4-FFF2-40B4-BE49-F238E27FC236}">
                <a16:creationId xmlns:a16="http://schemas.microsoft.com/office/drawing/2014/main" id="{6C499413-9619-F4C0-0B38-432F32CA70A6}"/>
              </a:ext>
            </a:extLst>
          </p:cNvPr>
          <p:cNvSpPr txBox="1"/>
          <p:nvPr/>
        </p:nvSpPr>
        <p:spPr>
          <a:xfrm rot="10800000" flipV="1">
            <a:off x="6254123" y="3105022"/>
            <a:ext cx="2761851" cy="2246769"/>
          </a:xfrm>
          <a:prstGeom prst="rect">
            <a:avLst/>
          </a:prstGeom>
          <a:solidFill>
            <a:schemeClr val="bg1"/>
          </a:solidFill>
          <a:ln w="25400">
            <a:solidFill>
              <a:schemeClr val="accent6">
                <a:lumMod val="75000"/>
              </a:schemeClr>
            </a:solidFill>
          </a:ln>
        </p:spPr>
        <p:txBody>
          <a:bodyPr wrap="square" rtlCol="0">
            <a:spAutoFit/>
          </a:bodyPr>
          <a:lstStyle/>
          <a:p>
            <a:r>
              <a:rPr kumimoji="1" lang="en-US" altLang="ja-JP" sz="1400" dirty="0">
                <a:latin typeface="游ゴシック Medium" panose="020B0500000000000000" pitchFamily="50" charset="-128"/>
                <a:ea typeface="游ゴシック Medium" panose="020B0500000000000000" pitchFamily="50" charset="-128"/>
              </a:rPr>
              <a:t>【</a:t>
            </a:r>
            <a:r>
              <a:rPr kumimoji="1" lang="ja-JP" altLang="en-US" sz="1400" dirty="0">
                <a:latin typeface="游ゴシック Medium" panose="020B0500000000000000" pitchFamily="50" charset="-128"/>
                <a:ea typeface="游ゴシック Medium" panose="020B0500000000000000" pitchFamily="50" charset="-128"/>
              </a:rPr>
              <a:t>参考</a:t>
            </a:r>
            <a:r>
              <a:rPr kumimoji="1" lang="en-US" altLang="ja-JP" sz="1400" dirty="0">
                <a:latin typeface="游ゴシック Medium" panose="020B0500000000000000" pitchFamily="50" charset="-128"/>
                <a:ea typeface="游ゴシック Medium" panose="020B0500000000000000" pitchFamily="50" charset="-128"/>
              </a:rPr>
              <a:t>】</a:t>
            </a:r>
            <a:r>
              <a:rPr kumimoji="1" lang="ja-JP" altLang="en-US" sz="1400" dirty="0">
                <a:latin typeface="游ゴシック Medium" panose="020B0500000000000000" pitchFamily="50" charset="-128"/>
                <a:ea typeface="游ゴシック Medium" panose="020B0500000000000000" pitchFamily="50" charset="-128"/>
              </a:rPr>
              <a:t>一般権限の場合</a:t>
            </a:r>
            <a:endParaRPr kumimoji="1" lang="en-US" altLang="ja-JP" sz="1400" dirty="0">
              <a:latin typeface="游ゴシック Medium" panose="020B0500000000000000" pitchFamily="50" charset="-128"/>
              <a:ea typeface="游ゴシック Medium" panose="020B0500000000000000" pitchFamily="50" charset="-128"/>
            </a:endParaRPr>
          </a:p>
          <a:p>
            <a:r>
              <a:rPr lang="ja-JP" altLang="en-US" sz="1400" dirty="0">
                <a:latin typeface="游ゴシック Medium" panose="020B0500000000000000" pitchFamily="50" charset="-128"/>
                <a:ea typeface="游ゴシック Medium" panose="020B0500000000000000" pitchFamily="50" charset="-128"/>
              </a:rPr>
              <a:t>自身の明細、源泉徴収票データの閲覧のみ利用できます。</a:t>
            </a:r>
            <a:endParaRPr lang="en-US" altLang="ja-JP" sz="1400" dirty="0">
              <a:latin typeface="游ゴシック Medium" panose="020B0500000000000000" pitchFamily="50" charset="-128"/>
              <a:ea typeface="游ゴシック Medium" panose="020B0500000000000000" pitchFamily="50" charset="-128"/>
            </a:endParaRPr>
          </a:p>
          <a:p>
            <a:endParaRPr lang="en-US" altLang="ja-JP" sz="1400" dirty="0">
              <a:latin typeface="游ゴシック Medium" panose="020B0500000000000000" pitchFamily="50" charset="-128"/>
              <a:ea typeface="游ゴシック Medium" panose="020B0500000000000000" pitchFamily="50" charset="-128"/>
            </a:endParaRPr>
          </a:p>
          <a:p>
            <a:endParaRPr lang="en-US" altLang="ja-JP" sz="1400" dirty="0">
              <a:latin typeface="游ゴシック Medium" panose="020B0500000000000000" pitchFamily="50" charset="-128"/>
              <a:ea typeface="游ゴシック Medium" panose="020B0500000000000000" pitchFamily="50" charset="-128"/>
            </a:endParaRPr>
          </a:p>
          <a:p>
            <a:endParaRPr lang="en-US" altLang="ja-JP" sz="1400" dirty="0">
              <a:latin typeface="游ゴシック Medium" panose="020B0500000000000000" pitchFamily="50" charset="-128"/>
              <a:ea typeface="游ゴシック Medium" panose="020B0500000000000000" pitchFamily="50" charset="-128"/>
            </a:endParaRPr>
          </a:p>
          <a:p>
            <a:endParaRPr lang="en-US" altLang="ja-JP" sz="1400" dirty="0">
              <a:latin typeface="游ゴシック Medium" panose="020B0500000000000000" pitchFamily="50" charset="-128"/>
              <a:ea typeface="游ゴシック Medium" panose="020B0500000000000000" pitchFamily="50" charset="-128"/>
            </a:endParaRPr>
          </a:p>
          <a:p>
            <a:endParaRPr lang="en-US" altLang="ja-JP" sz="1400" dirty="0">
              <a:latin typeface="游ゴシック Medium" panose="020B0500000000000000" pitchFamily="50" charset="-128"/>
              <a:ea typeface="游ゴシック Medium" panose="020B0500000000000000" pitchFamily="50" charset="-128"/>
            </a:endParaRPr>
          </a:p>
          <a:p>
            <a:endParaRPr lang="en-US" altLang="ja-JP" sz="1400" dirty="0">
              <a:latin typeface="游ゴシック Medium" panose="020B0500000000000000" pitchFamily="50" charset="-128"/>
              <a:ea typeface="游ゴシック Medium" panose="020B0500000000000000" pitchFamily="50" charset="-128"/>
            </a:endParaRPr>
          </a:p>
          <a:p>
            <a:endParaRPr kumimoji="1" lang="ja-JP" altLang="en-US" sz="1400" dirty="0">
              <a:latin typeface="游ゴシック Medium" panose="020B0500000000000000" pitchFamily="50" charset="-128"/>
              <a:ea typeface="游ゴシック Medium" panose="020B0500000000000000" pitchFamily="50" charset="-128"/>
            </a:endParaRPr>
          </a:p>
        </p:txBody>
      </p:sp>
      <p:pic>
        <p:nvPicPr>
          <p:cNvPr id="10" name="図 9">
            <a:extLst>
              <a:ext uri="{FF2B5EF4-FFF2-40B4-BE49-F238E27FC236}">
                <a16:creationId xmlns:a16="http://schemas.microsoft.com/office/drawing/2014/main" id="{9E0DB7DB-574F-13B4-B34D-D43767F3F62E}"/>
              </a:ext>
            </a:extLst>
          </p:cNvPr>
          <p:cNvPicPr>
            <a:picLocks noChangeAspect="1"/>
          </p:cNvPicPr>
          <p:nvPr/>
        </p:nvPicPr>
        <p:blipFill>
          <a:blip r:embed="rId4"/>
          <a:stretch>
            <a:fillRect/>
          </a:stretch>
        </p:blipFill>
        <p:spPr>
          <a:xfrm>
            <a:off x="6374963" y="3833166"/>
            <a:ext cx="2589525" cy="1498600"/>
          </a:xfrm>
          <a:prstGeom prst="rect">
            <a:avLst/>
          </a:prstGeom>
        </p:spPr>
      </p:pic>
      <p:sp>
        <p:nvSpPr>
          <p:cNvPr id="11" name="円/楕円 12">
            <a:extLst>
              <a:ext uri="{FF2B5EF4-FFF2-40B4-BE49-F238E27FC236}">
                <a16:creationId xmlns:a16="http://schemas.microsoft.com/office/drawing/2014/main" id="{0E9A6A67-16B0-9D19-0CF9-6153953C992A}"/>
              </a:ext>
            </a:extLst>
          </p:cNvPr>
          <p:cNvSpPr/>
          <p:nvPr/>
        </p:nvSpPr>
        <p:spPr>
          <a:xfrm>
            <a:off x="637498" y="3545134"/>
            <a:ext cx="1126189" cy="1806658"/>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018521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p:cNvSpPr>
          <p:nvPr/>
        </p:nvSpPr>
        <p:spPr>
          <a:xfrm>
            <a:off x="467544" y="548680"/>
            <a:ext cx="8219256" cy="54726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br>
              <a:rPr kumimoji="1" lang="en-US" altLang="ja-JP" sz="18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br>
            <a:br>
              <a:rPr kumimoji="1" lang="en-US" altLang="ja-JP" sz="18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br>
            <a:r>
              <a:rPr lang="ja-JP" altLang="en-US" sz="1200" dirty="0">
                <a:latin typeface="游ゴシック Medium" panose="020B0500000000000000" pitchFamily="50" charset="-128"/>
                <a:ea typeface="游ゴシック Medium" panose="020B0500000000000000" pitchFamily="50" charset="-128"/>
                <a:cs typeface="+mj-cs"/>
              </a:rPr>
              <a:t>２</a:t>
            </a:r>
            <a:r>
              <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）明細印刷するとき　</a:t>
            </a:r>
            <a:r>
              <a:rPr kumimoji="1" lang="en-US" altLang="ja-JP"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1</a:t>
            </a:r>
            <a:endPar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endParaRPr>
          </a:p>
        </p:txBody>
      </p:sp>
      <p:sp>
        <p:nvSpPr>
          <p:cNvPr id="14" name="タイトル 13"/>
          <p:cNvSpPr txBox="1">
            <a:spLocks noGrp="1"/>
          </p:cNvSpPr>
          <p:nvPr>
            <p:ph type="title" idx="4294967295"/>
          </p:nvPr>
        </p:nvSpPr>
        <p:spPr>
          <a:xfrm>
            <a:off x="251520" y="116632"/>
            <a:ext cx="8352928"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a:t>
            </a: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ネット</a:t>
            </a: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de</a:t>
            </a:r>
            <a:r>
              <a:rPr lang="ja-JP" altLang="en-US" sz="2000" b="1" dirty="0">
                <a:cs typeface="+mn-cs"/>
              </a:rPr>
              <a:t>明細</a:t>
            </a:r>
            <a:r>
              <a:rPr lang="en-US" altLang="ja-JP" sz="2000" b="1" dirty="0">
                <a:cs typeface="+mn-cs"/>
              </a:rPr>
              <a:t>】</a:t>
            </a:r>
            <a:endPar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endParaRPr>
          </a:p>
        </p:txBody>
      </p:sp>
      <p:sp>
        <p:nvSpPr>
          <p:cNvPr id="3" name="スライド番号プレースホルダー 7">
            <a:extLst>
              <a:ext uri="{FF2B5EF4-FFF2-40B4-BE49-F238E27FC236}">
                <a16:creationId xmlns:a16="http://schemas.microsoft.com/office/drawing/2014/main" id="{E5A04183-4140-5636-EEF4-5982B298FAA8}"/>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7</a:t>
            </a:fld>
            <a:endParaRPr lang="en-US" altLang="ja-JP" dirty="0"/>
          </a:p>
        </p:txBody>
      </p:sp>
      <p:pic>
        <p:nvPicPr>
          <p:cNvPr id="2" name="図 1">
            <a:extLst>
              <a:ext uri="{FF2B5EF4-FFF2-40B4-BE49-F238E27FC236}">
                <a16:creationId xmlns:a16="http://schemas.microsoft.com/office/drawing/2014/main" id="{DD1E7E9A-494B-AD9C-9205-41FE52319D42}"/>
              </a:ext>
            </a:extLst>
          </p:cNvPr>
          <p:cNvPicPr>
            <a:picLocks noChangeAspect="1"/>
          </p:cNvPicPr>
          <p:nvPr/>
        </p:nvPicPr>
        <p:blipFill>
          <a:blip r:embed="rId2"/>
          <a:stretch>
            <a:fillRect/>
          </a:stretch>
        </p:blipFill>
        <p:spPr>
          <a:xfrm>
            <a:off x="755576" y="1542747"/>
            <a:ext cx="7534925" cy="4730569"/>
          </a:xfrm>
          <a:prstGeom prst="rect">
            <a:avLst/>
          </a:prstGeom>
        </p:spPr>
      </p:pic>
      <p:sp>
        <p:nvSpPr>
          <p:cNvPr id="5" name="円/楕円 21">
            <a:extLst>
              <a:ext uri="{FF2B5EF4-FFF2-40B4-BE49-F238E27FC236}">
                <a16:creationId xmlns:a16="http://schemas.microsoft.com/office/drawing/2014/main" id="{CB68DC7D-65DD-26E0-06D9-61B7109A9D94}"/>
              </a:ext>
            </a:extLst>
          </p:cNvPr>
          <p:cNvSpPr/>
          <p:nvPr/>
        </p:nvSpPr>
        <p:spPr>
          <a:xfrm>
            <a:off x="838360" y="3092857"/>
            <a:ext cx="637142" cy="283946"/>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9" name="円/楕円 21">
            <a:extLst>
              <a:ext uri="{FF2B5EF4-FFF2-40B4-BE49-F238E27FC236}">
                <a16:creationId xmlns:a16="http://schemas.microsoft.com/office/drawing/2014/main" id="{E8781D26-76FC-1B0D-8622-A9C417129896}"/>
              </a:ext>
            </a:extLst>
          </p:cNvPr>
          <p:cNvSpPr/>
          <p:nvPr/>
        </p:nvSpPr>
        <p:spPr>
          <a:xfrm>
            <a:off x="7139177" y="5877272"/>
            <a:ext cx="936104" cy="432048"/>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 name="円/楕円 21">
            <a:extLst>
              <a:ext uri="{FF2B5EF4-FFF2-40B4-BE49-F238E27FC236}">
                <a16:creationId xmlns:a16="http://schemas.microsoft.com/office/drawing/2014/main" id="{F761843D-60E0-6A57-6D68-B1B541179F26}"/>
              </a:ext>
            </a:extLst>
          </p:cNvPr>
          <p:cNvSpPr/>
          <p:nvPr/>
        </p:nvSpPr>
        <p:spPr>
          <a:xfrm>
            <a:off x="2555776" y="3475983"/>
            <a:ext cx="936104" cy="432048"/>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1775222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p:cNvSpPr>
          <p:nvPr/>
        </p:nvSpPr>
        <p:spPr>
          <a:xfrm>
            <a:off x="467544" y="548680"/>
            <a:ext cx="8219256" cy="54726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br>
              <a:rPr kumimoji="1" lang="en-US" altLang="ja-JP" sz="18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br>
            <a:br>
              <a:rPr kumimoji="1" lang="en-US" altLang="ja-JP" sz="18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br>
            <a:r>
              <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３）明細印刷するとき　</a:t>
            </a:r>
            <a:r>
              <a:rPr kumimoji="1" lang="en-US" altLang="ja-JP"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rPr>
              <a:t>2</a:t>
            </a:r>
            <a:endParaRPr kumimoji="1" lang="ja-JP" altLang="en-US" sz="1200" b="0"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j-cs"/>
            </a:endParaRPr>
          </a:p>
        </p:txBody>
      </p:sp>
      <p:sp>
        <p:nvSpPr>
          <p:cNvPr id="14" name="タイトル 13"/>
          <p:cNvSpPr txBox="1">
            <a:spLocks noGrp="1"/>
          </p:cNvSpPr>
          <p:nvPr>
            <p:ph type="title" idx="4294967295"/>
          </p:nvPr>
        </p:nvSpPr>
        <p:spPr>
          <a:xfrm>
            <a:off x="251520" y="116632"/>
            <a:ext cx="8352928"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a:t>
            </a:r>
            <a:r>
              <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ネット</a:t>
            </a:r>
            <a:r>
              <a:rPr kumimoji="1" lang="en-US" altLang="ja-JP"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rPr>
              <a:t>de</a:t>
            </a:r>
            <a:r>
              <a:rPr lang="ja-JP" altLang="en-US" sz="2000" b="1" dirty="0">
                <a:cs typeface="+mn-cs"/>
              </a:rPr>
              <a:t>明細</a:t>
            </a:r>
            <a:r>
              <a:rPr lang="en-US" altLang="ja-JP" sz="2000" b="1" dirty="0">
                <a:cs typeface="+mn-cs"/>
              </a:rPr>
              <a:t>】</a:t>
            </a:r>
            <a:endParaRPr kumimoji="1" lang="ja-JP" altLang="en-US" sz="2000" b="1" i="0" u="none" strike="noStrike" kern="1200" cap="none" spc="0" normalizeH="0" baseline="0" noProof="0" dirty="0">
              <a:ln>
                <a:noFill/>
              </a:ln>
              <a:solidFill>
                <a:schemeClr val="tx1"/>
              </a:solidFill>
              <a:effectLst/>
              <a:uLnTx/>
              <a:uFillTx/>
              <a:latin typeface="游ゴシック Medium" panose="020B0500000000000000" pitchFamily="50" charset="-128"/>
              <a:ea typeface="游ゴシック Medium" panose="020B0500000000000000" pitchFamily="50" charset="-128"/>
              <a:cs typeface="+mn-cs"/>
            </a:endParaRPr>
          </a:p>
        </p:txBody>
      </p:sp>
      <p:sp>
        <p:nvSpPr>
          <p:cNvPr id="3" name="スライド番号プレースホルダー 7">
            <a:extLst>
              <a:ext uri="{FF2B5EF4-FFF2-40B4-BE49-F238E27FC236}">
                <a16:creationId xmlns:a16="http://schemas.microsoft.com/office/drawing/2014/main" id="{E5A04183-4140-5636-EEF4-5982B298FAA8}"/>
              </a:ext>
            </a:extLst>
          </p:cNvPr>
          <p:cNvSpPr>
            <a:spLocks noGrp="1"/>
          </p:cNvSpPr>
          <p:nvPr>
            <p:ph type="sldNum" sz="quarter" idx="4"/>
          </p:nvPr>
        </p:nvSpPr>
        <p:spPr>
          <a:xfrm>
            <a:off x="6553200" y="6453336"/>
            <a:ext cx="2133600" cy="365125"/>
          </a:xfrm>
          <a:prstGeom prst="rect">
            <a:avLst/>
          </a:prstGeom>
        </p:spPr>
        <p:txBody>
          <a:bodyPr/>
          <a:lstStyle/>
          <a:p>
            <a:pPr>
              <a:defRPr/>
            </a:pPr>
            <a:fld id="{EC543F9D-35F5-4A0B-BB89-F3C2A9020B28}" type="slidenum">
              <a:rPr lang="en-US" altLang="ja-JP"/>
              <a:pPr>
                <a:defRPr/>
              </a:pPr>
              <a:t>8</a:t>
            </a:fld>
            <a:endParaRPr lang="en-US" altLang="ja-JP" dirty="0"/>
          </a:p>
        </p:txBody>
      </p:sp>
      <p:pic>
        <p:nvPicPr>
          <p:cNvPr id="4" name="図 3">
            <a:extLst>
              <a:ext uri="{FF2B5EF4-FFF2-40B4-BE49-F238E27FC236}">
                <a16:creationId xmlns:a16="http://schemas.microsoft.com/office/drawing/2014/main" id="{DF5115C2-6FEF-ED6A-8C0E-3790948419D9}"/>
              </a:ext>
            </a:extLst>
          </p:cNvPr>
          <p:cNvPicPr>
            <a:picLocks noChangeAspect="1"/>
          </p:cNvPicPr>
          <p:nvPr/>
        </p:nvPicPr>
        <p:blipFill>
          <a:blip r:embed="rId2"/>
          <a:stretch>
            <a:fillRect/>
          </a:stretch>
        </p:blipFill>
        <p:spPr>
          <a:xfrm>
            <a:off x="516843" y="1590600"/>
            <a:ext cx="8191385" cy="3854624"/>
          </a:xfrm>
          <a:prstGeom prst="rect">
            <a:avLst/>
          </a:prstGeom>
        </p:spPr>
      </p:pic>
      <p:sp>
        <p:nvSpPr>
          <p:cNvPr id="7" name="円/楕円 21">
            <a:extLst>
              <a:ext uri="{FF2B5EF4-FFF2-40B4-BE49-F238E27FC236}">
                <a16:creationId xmlns:a16="http://schemas.microsoft.com/office/drawing/2014/main" id="{21508A37-C405-C272-6590-321C73B74A64}"/>
              </a:ext>
            </a:extLst>
          </p:cNvPr>
          <p:cNvSpPr/>
          <p:nvPr/>
        </p:nvSpPr>
        <p:spPr>
          <a:xfrm>
            <a:off x="6228184" y="4989032"/>
            <a:ext cx="1080120" cy="432048"/>
          </a:xfrm>
          <a:prstGeom prst="ellipse">
            <a:avLst/>
          </a:prstGeom>
          <a:noFill/>
          <a:ln w="28575">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367586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スライド番号プレースホルダー 7"/>
          <p:cNvSpPr>
            <a:spLocks noGrp="1"/>
          </p:cNvSpPr>
          <p:nvPr>
            <p:ph type="sldNum" sz="quarter" idx="4"/>
          </p:nvPr>
        </p:nvSpPr>
        <p:spPr>
          <a:prstGeom prst="rect">
            <a:avLst/>
          </a:prstGeom>
        </p:spPr>
        <p:txBody>
          <a:bodyPr/>
          <a:lstStyle/>
          <a:p>
            <a:pPr>
              <a:defRPr/>
            </a:pPr>
            <a:fld id="{EC543F9D-35F5-4A0B-BB89-F3C2A9020B28}" type="slidenum">
              <a:rPr lang="en-US" altLang="ja-JP"/>
              <a:pPr>
                <a:defRPr/>
              </a:pPr>
              <a:t>9</a:t>
            </a:fld>
            <a:endParaRPr lang="en-US" altLang="ja-JP" dirty="0"/>
          </a:p>
        </p:txBody>
      </p:sp>
      <p:sp>
        <p:nvSpPr>
          <p:cNvPr id="3" name="タイトル 13">
            <a:extLst>
              <a:ext uri="{FF2B5EF4-FFF2-40B4-BE49-F238E27FC236}">
                <a16:creationId xmlns:a16="http://schemas.microsoft.com/office/drawing/2014/main" id="{4B325EE8-F3E0-8E9D-7C3B-F1DF723324C6}"/>
              </a:ext>
            </a:extLst>
          </p:cNvPr>
          <p:cNvSpPr txBox="1">
            <a:spLocks/>
          </p:cNvSpPr>
          <p:nvPr/>
        </p:nvSpPr>
        <p:spPr>
          <a:xfrm>
            <a:off x="2915816" y="3228945"/>
            <a:ext cx="4104456" cy="40011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ctr" defTabSz="914400" rtl="0" eaLnBrk="1" latinLnBrk="0" hangingPunct="1">
              <a:spcBef>
                <a:spcPct val="0"/>
              </a:spcBef>
              <a:buNone/>
              <a:defRPr kumimoji="1" sz="4400" kern="1200">
                <a:solidFill>
                  <a:schemeClr val="tx1"/>
                </a:solidFill>
                <a:latin typeface="游ゴシック Medium" panose="020B0500000000000000" pitchFamily="50" charset="-128"/>
                <a:ea typeface="游ゴシック Medium" panose="020B0500000000000000" pitchFamily="50" charset="-128"/>
                <a:cs typeface="+mj-cs"/>
              </a:defRPr>
            </a:lvl1pPr>
          </a:lstStyle>
          <a:p>
            <a:pPr algn="l">
              <a:spcBef>
                <a:spcPts val="0"/>
              </a:spcBef>
              <a:defRPr/>
            </a:pPr>
            <a:r>
              <a:rPr lang="en-US" altLang="ja-JP" sz="2000" b="1" dirty="0">
                <a:cs typeface="+mn-cs"/>
              </a:rPr>
              <a:t>【</a:t>
            </a:r>
            <a:r>
              <a:rPr lang="ja-JP" altLang="en-US" sz="2000" b="1" dirty="0">
                <a:cs typeface="+mn-cs"/>
              </a:rPr>
              <a:t>入社・退社があった場合</a:t>
            </a:r>
            <a:r>
              <a:rPr lang="en-US" altLang="ja-JP" sz="2000" b="1" dirty="0">
                <a:cs typeface="+mn-cs"/>
              </a:rPr>
              <a:t>】</a:t>
            </a:r>
            <a:endParaRPr lang="ja-JP" altLang="en-US" sz="2000" b="1" dirty="0">
              <a:cs typeface="+mn-cs"/>
            </a:endParaRPr>
          </a:p>
        </p:txBody>
      </p:sp>
    </p:spTree>
    <p:extLst>
      <p:ext uri="{BB962C8B-B14F-4D97-AF65-F5344CB8AC3E}">
        <p14:creationId xmlns:p14="http://schemas.microsoft.com/office/powerpoint/2010/main" val="388717190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normAutofit/>
      </a:bodyPr>
      <a:lstStyle>
        <a:defPPr algn="l">
          <a:defRPr sz="2000" b="1" dirty="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1486</Words>
  <Application>Microsoft Office PowerPoint</Application>
  <PresentationFormat>画面に合わせる (4:3)</PresentationFormat>
  <Paragraphs>140</Paragraphs>
  <Slides>19</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19</vt:i4>
      </vt:variant>
    </vt:vector>
  </HeadingPairs>
  <TitlesOfParts>
    <vt:vector size="23" baseType="lpstr">
      <vt:lpstr>游ゴシック</vt:lpstr>
      <vt:lpstr>游ゴシック Medium</vt:lpstr>
      <vt:lpstr>Arial</vt:lpstr>
      <vt:lpstr>Office ​​テーマ</vt:lpstr>
      <vt:lpstr>ネットde顧問   ＜ネットde明細＞  【総合（管理者用）マニュアル】       作成　2016/10 最終改訂　2024/7  </vt:lpstr>
      <vt:lpstr>目次</vt:lpstr>
      <vt:lpstr>注意点</vt:lpstr>
      <vt:lpstr>セキュリティ（２要素認証）</vt:lpstr>
      <vt:lpstr>セキュリティ（２要素認証）</vt:lpstr>
      <vt:lpstr>【ネットde明細】</vt:lpstr>
      <vt:lpstr>【ネットde明細】</vt:lpstr>
      <vt:lpstr>【ネットde明細】</vt:lpstr>
      <vt:lpstr>PowerPoint プレゼンテーション</vt:lpstr>
      <vt:lpstr>◆入社設定（就業・明細システム利用開始の流れ等）</vt:lpstr>
      <vt:lpstr>① ID発行  １）「ログインID管理」のアイコン　　　　　　をクリックすると、ログインID管理のトップ画面が表示されます。  ２）　従業員を選択し、≪ログインID発行≫をクリックします。 </vt:lpstr>
      <vt:lpstr> 3）確認画面で、従業員の権限を選択して≪確定≫をクリックすることで、      ログインIDの発行処理が実行されます。</vt:lpstr>
      <vt:lpstr>② ライセンス設定  １）「ライセンス管理」のアイコン　　　　　　をクリックすると、ライセンス管理のトップ画面が表示されます。   ２）　ライセンス使用状況一覧で≪使用者選択≫をクリックします。（ライセンス毎に行ってください） </vt:lpstr>
      <vt:lpstr> 3）従業員を選択し、≪使用≫をクリックします。</vt:lpstr>
      <vt:lpstr>◆退社設定（就業・明細システム利用停止の流れ等）</vt:lpstr>
      <vt:lpstr>PowerPoint プレゼンテーション</vt:lpstr>
      <vt:lpstr> ２）確認画面で、従業員の権限を「無効」を選択し、≪確定≫をクリックします。      </vt:lpstr>
      <vt:lpstr> ２）　従業員を選択し、≪解除≫をクリックします。</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2024-06-20T09:54:18Z</dcterms:created>
  <dcterms:modified xsi:type="dcterms:W3CDTF">2024-07-17T10:00:12Z</dcterms:modified>
</cp:coreProperties>
</file>